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74" r:id="rId3"/>
    <p:sldId id="351" r:id="rId4"/>
    <p:sldId id="352" r:id="rId5"/>
    <p:sldId id="350" r:id="rId6"/>
    <p:sldId id="334" r:id="rId7"/>
    <p:sldId id="355" r:id="rId8"/>
    <p:sldId id="343" r:id="rId9"/>
    <p:sldId id="329" r:id="rId10"/>
    <p:sldId id="328" r:id="rId11"/>
    <p:sldId id="340" r:id="rId12"/>
    <p:sldId id="332" r:id="rId13"/>
    <p:sldId id="349" r:id="rId14"/>
    <p:sldId id="339" r:id="rId15"/>
    <p:sldId id="348" r:id="rId16"/>
    <p:sldId id="363" r:id="rId17"/>
    <p:sldId id="358" r:id="rId18"/>
    <p:sldId id="371" r:id="rId19"/>
    <p:sldId id="373" r:id="rId20"/>
    <p:sldId id="372" r:id="rId21"/>
    <p:sldId id="364" r:id="rId22"/>
    <p:sldId id="361" r:id="rId23"/>
    <p:sldId id="370" r:id="rId24"/>
    <p:sldId id="365" r:id="rId25"/>
    <p:sldId id="368" r:id="rId26"/>
    <p:sldId id="353" r:id="rId27"/>
    <p:sldId id="345"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81583" autoAdjust="0"/>
  </p:normalViewPr>
  <p:slideViewPr>
    <p:cSldViewPr snapToGrid="0">
      <p:cViewPr varScale="1">
        <p:scale>
          <a:sx n="55" d="100"/>
          <a:sy n="55" d="100"/>
        </p:scale>
        <p:origin x="-1134" y="-96"/>
      </p:cViewPr>
      <p:guideLst>
        <p:guide orient="horz" pos="2160"/>
        <p:guide pos="3840"/>
      </p:guideLst>
    </p:cSldViewPr>
  </p:slideViewPr>
  <p:notesTextViewPr>
    <p:cViewPr>
      <p:scale>
        <a:sx n="1" d="1"/>
        <a:sy n="1" d="1"/>
      </p:scale>
      <p:origin x="0" y="0"/>
    </p:cViewPr>
  </p:notesTextViewPr>
  <p:sorterViewPr>
    <p:cViewPr>
      <p:scale>
        <a:sx n="100" d="100"/>
        <a:sy n="100" d="100"/>
      </p:scale>
      <p:origin x="0" y="44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F3BC3-ABE9-4B12-801E-847206D06B0E}" type="datetimeFigureOut">
              <a:rPr lang="en-CA" smtClean="0"/>
              <a:t>02/10/2017</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17F301-9B27-4C32-A9D3-C3710869C614}" type="slidenum">
              <a:rPr lang="en-CA" smtClean="0"/>
              <a:t>‹#›</a:t>
            </a:fld>
            <a:endParaRPr lang="en-CA"/>
          </a:p>
        </p:txBody>
      </p:sp>
    </p:spTree>
    <p:extLst>
      <p:ext uri="{BB962C8B-B14F-4D97-AF65-F5344CB8AC3E}">
        <p14:creationId xmlns:p14="http://schemas.microsoft.com/office/powerpoint/2010/main" val="3441199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Curriculum of caring is an AMS Phoenix sponsored program with many partners from across Ontario. The emphasis in this update will be on the power of personal narratives and the process of establishing evidence for use of Curriculum of Caring educational videos.</a:t>
            </a:r>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1</a:t>
            </a:fld>
            <a:endParaRPr lang="en-CA"/>
          </a:p>
        </p:txBody>
      </p:sp>
    </p:spTree>
    <p:extLst>
      <p:ext uri="{BB962C8B-B14F-4D97-AF65-F5344CB8AC3E}">
        <p14:creationId xmlns:p14="http://schemas.microsoft.com/office/powerpoint/2010/main" val="3081673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20</a:t>
            </a:fld>
            <a:endParaRPr lang="en-CA"/>
          </a:p>
        </p:txBody>
      </p:sp>
    </p:spTree>
    <p:extLst>
      <p:ext uri="{BB962C8B-B14F-4D97-AF65-F5344CB8AC3E}">
        <p14:creationId xmlns:p14="http://schemas.microsoft.com/office/powerpoint/2010/main" val="270748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21</a:t>
            </a:fld>
            <a:endParaRPr lang="en-CA"/>
          </a:p>
        </p:txBody>
      </p:sp>
    </p:spTree>
    <p:extLst>
      <p:ext uri="{BB962C8B-B14F-4D97-AF65-F5344CB8AC3E}">
        <p14:creationId xmlns:p14="http://schemas.microsoft.com/office/powerpoint/2010/main" val="2707486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22</a:t>
            </a:fld>
            <a:endParaRPr lang="en-CA"/>
          </a:p>
        </p:txBody>
      </p:sp>
    </p:spTree>
    <p:extLst>
      <p:ext uri="{BB962C8B-B14F-4D97-AF65-F5344CB8AC3E}">
        <p14:creationId xmlns:p14="http://schemas.microsoft.com/office/powerpoint/2010/main" val="270748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23</a:t>
            </a:fld>
            <a:endParaRPr lang="en-CA"/>
          </a:p>
        </p:txBody>
      </p:sp>
    </p:spTree>
    <p:extLst>
      <p:ext uri="{BB962C8B-B14F-4D97-AF65-F5344CB8AC3E}">
        <p14:creationId xmlns:p14="http://schemas.microsoft.com/office/powerpoint/2010/main" val="2707486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24</a:t>
            </a:fld>
            <a:endParaRPr lang="en-CA"/>
          </a:p>
        </p:txBody>
      </p:sp>
    </p:spTree>
    <p:extLst>
      <p:ext uri="{BB962C8B-B14F-4D97-AF65-F5344CB8AC3E}">
        <p14:creationId xmlns:p14="http://schemas.microsoft.com/office/powerpoint/2010/main" val="2707486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25</a:t>
            </a:fld>
            <a:endParaRPr lang="en-CA"/>
          </a:p>
        </p:txBody>
      </p:sp>
    </p:spTree>
    <p:extLst>
      <p:ext uri="{BB962C8B-B14F-4D97-AF65-F5344CB8AC3E}">
        <p14:creationId xmlns:p14="http://schemas.microsoft.com/office/powerpoint/2010/main" val="2707486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26</a:t>
            </a:fld>
            <a:endParaRPr lang="en-CA"/>
          </a:p>
        </p:txBody>
      </p:sp>
    </p:spTree>
    <p:extLst>
      <p:ext uri="{BB962C8B-B14F-4D97-AF65-F5344CB8AC3E}">
        <p14:creationId xmlns:p14="http://schemas.microsoft.com/office/powerpoint/2010/main" val="289914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27</a:t>
            </a:fld>
            <a:endParaRPr lang="en-CA"/>
          </a:p>
        </p:txBody>
      </p:sp>
    </p:spTree>
    <p:extLst>
      <p:ext uri="{BB962C8B-B14F-4D97-AF65-F5344CB8AC3E}">
        <p14:creationId xmlns:p14="http://schemas.microsoft.com/office/powerpoint/2010/main" val="285117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3</a:t>
            </a:fld>
            <a:endParaRPr lang="en-CA"/>
          </a:p>
        </p:txBody>
      </p:sp>
    </p:spTree>
    <p:extLst>
      <p:ext uri="{BB962C8B-B14F-4D97-AF65-F5344CB8AC3E}">
        <p14:creationId xmlns:p14="http://schemas.microsoft.com/office/powerpoint/2010/main" val="1167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Luke </a:t>
            </a:r>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5</a:t>
            </a:fld>
            <a:endParaRPr lang="en-CA"/>
          </a:p>
        </p:txBody>
      </p:sp>
    </p:spTree>
    <p:extLst>
      <p:ext uri="{BB962C8B-B14F-4D97-AF65-F5344CB8AC3E}">
        <p14:creationId xmlns:p14="http://schemas.microsoft.com/office/powerpoint/2010/main" val="456435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Curriculum of Caring brings people living with intellectual and developmental disabilities together with allied health students. Personal perspectives of people with lived experience has been influencing medical and nursing students since about 2010. Program evaluation has helped to shape the Curriculum of Caring. Curriculum of Caring evolved into a web based program that includes a number of videos of personal stories or narratives. Personal narratives have been studied and found to be effective in instilling empathy and appreciation for patients perspectives. Research that includes people with developmental disabilities as not only subjects, but partners in the research process, was important to our team.</a:t>
            </a:r>
          </a:p>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7</a:t>
            </a:fld>
            <a:endParaRPr lang="en-CA"/>
          </a:p>
        </p:txBody>
      </p:sp>
    </p:spTree>
    <p:extLst>
      <p:ext uri="{BB962C8B-B14F-4D97-AF65-F5344CB8AC3E}">
        <p14:creationId xmlns:p14="http://schemas.microsoft.com/office/powerpoint/2010/main" val="144197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15</a:t>
            </a:fld>
            <a:endParaRPr lang="en-CA"/>
          </a:p>
        </p:txBody>
      </p:sp>
    </p:spTree>
    <p:extLst>
      <p:ext uri="{BB962C8B-B14F-4D97-AF65-F5344CB8AC3E}">
        <p14:creationId xmlns:p14="http://schemas.microsoft.com/office/powerpoint/2010/main" val="270748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16</a:t>
            </a:fld>
            <a:endParaRPr lang="en-CA"/>
          </a:p>
        </p:txBody>
      </p:sp>
    </p:spTree>
    <p:extLst>
      <p:ext uri="{BB962C8B-B14F-4D97-AF65-F5344CB8AC3E}">
        <p14:creationId xmlns:p14="http://schemas.microsoft.com/office/powerpoint/2010/main" val="2707486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DE1BF-F07E-5540-8845-AEA5FBAE8328}" type="slidenum">
              <a:rPr lang="en-US" smtClean="0"/>
              <a:t>17</a:t>
            </a:fld>
            <a:endParaRPr lang="en-US"/>
          </a:p>
        </p:txBody>
      </p:sp>
    </p:spTree>
    <p:extLst>
      <p:ext uri="{BB962C8B-B14F-4D97-AF65-F5344CB8AC3E}">
        <p14:creationId xmlns:p14="http://schemas.microsoft.com/office/powerpoint/2010/main" val="236884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18</a:t>
            </a:fld>
            <a:endParaRPr lang="en-CA"/>
          </a:p>
        </p:txBody>
      </p:sp>
    </p:spTree>
    <p:extLst>
      <p:ext uri="{BB962C8B-B14F-4D97-AF65-F5344CB8AC3E}">
        <p14:creationId xmlns:p14="http://schemas.microsoft.com/office/powerpoint/2010/main" val="2707486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17F301-9B27-4C32-A9D3-C3710869C614}" type="slidenum">
              <a:rPr lang="en-CA" smtClean="0"/>
              <a:t>19</a:t>
            </a:fld>
            <a:endParaRPr lang="en-CA"/>
          </a:p>
        </p:txBody>
      </p:sp>
    </p:spTree>
    <p:extLst>
      <p:ext uri="{BB962C8B-B14F-4D97-AF65-F5344CB8AC3E}">
        <p14:creationId xmlns:p14="http://schemas.microsoft.com/office/powerpoint/2010/main" val="2707486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B32D66-4C84-47DB-A544-1B316432DBA0}"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46061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B32D66-4C84-47DB-A544-1B316432DBA0}"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1879039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B32D66-4C84-47DB-A544-1B316432DBA0}"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317065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B32D66-4C84-47DB-A544-1B316432DBA0}"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333788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B32D66-4C84-47DB-A544-1B316432DBA0}"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391003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B32D66-4C84-47DB-A544-1B316432DBA0}"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786407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B32D66-4C84-47DB-A544-1B316432DBA0}" type="datetimeFigureOut">
              <a:rPr lang="en-US" smtClean="0"/>
              <a:t>10/2/2017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255505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B32D66-4C84-47DB-A544-1B316432DBA0}" type="datetimeFigureOut">
              <a:rPr lang="en-US" smtClean="0"/>
              <a:t>10/2/2017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2859897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32D66-4C84-47DB-A544-1B316432DBA0}" type="datetimeFigureOut">
              <a:rPr lang="en-US" smtClean="0"/>
              <a:t>10/2/2017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885974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B32D66-4C84-47DB-A544-1B316432DBA0}"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243172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B32D66-4C84-47DB-A544-1B316432DBA0}"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D9241-B7A5-44C8-BEB3-1759ECE77360}" type="slidenum">
              <a:rPr lang="en-US" smtClean="0"/>
              <a:t>‹#›</a:t>
            </a:fld>
            <a:endParaRPr lang="en-US"/>
          </a:p>
        </p:txBody>
      </p:sp>
    </p:spTree>
    <p:extLst>
      <p:ext uri="{BB962C8B-B14F-4D97-AF65-F5344CB8AC3E}">
        <p14:creationId xmlns:p14="http://schemas.microsoft.com/office/powerpoint/2010/main" val="291288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32D66-4C84-47DB-A544-1B316432DBA0}" type="datetimeFigureOut">
              <a:rPr lang="en-US" smtClean="0"/>
              <a:t>10/2/2017</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D9241-B7A5-44C8-BEB3-1759ECE77360}" type="slidenum">
              <a:rPr lang="en-US" smtClean="0"/>
              <a:t>‹#›</a:t>
            </a:fld>
            <a:endParaRPr lang="en-US"/>
          </a:p>
        </p:txBody>
      </p:sp>
    </p:spTree>
    <p:extLst>
      <p:ext uri="{BB962C8B-B14F-4D97-AF65-F5344CB8AC3E}">
        <p14:creationId xmlns:p14="http://schemas.microsoft.com/office/powerpoint/2010/main" val="344206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12"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4781" y="63617"/>
            <a:ext cx="10602441" cy="4532239"/>
          </a:xfrm>
        </p:spPr>
      </p:pic>
      <p:sp>
        <p:nvSpPr>
          <p:cNvPr id="2" name="Rectangle 1"/>
          <p:cNvSpPr/>
          <p:nvPr/>
        </p:nvSpPr>
        <p:spPr>
          <a:xfrm>
            <a:off x="2687392" y="4741245"/>
            <a:ext cx="6096000" cy="1477328"/>
          </a:xfrm>
          <a:prstGeom prst="rect">
            <a:avLst/>
          </a:prstGeom>
        </p:spPr>
        <p:txBody>
          <a:bodyPr>
            <a:spAutoFit/>
          </a:bodyPr>
          <a:lstStyle/>
          <a:p>
            <a:pPr algn="ctr"/>
            <a:r>
              <a:rPr lang="en-CA" dirty="0" smtClean="0">
                <a:solidFill>
                  <a:schemeClr val="accent1">
                    <a:lumMod val="50000"/>
                  </a:schemeClr>
                </a:solidFill>
              </a:rPr>
              <a:t>Kerry </a:t>
            </a:r>
            <a:r>
              <a:rPr lang="en-CA" dirty="0">
                <a:solidFill>
                  <a:schemeClr val="accent1">
                    <a:lumMod val="50000"/>
                  </a:schemeClr>
                </a:solidFill>
              </a:rPr>
              <a:t>Boyd, MD, FRCP(C</a:t>
            </a:r>
            <a:r>
              <a:rPr lang="en-CA" dirty="0" smtClean="0">
                <a:solidFill>
                  <a:schemeClr val="accent1">
                    <a:lumMod val="50000"/>
                  </a:schemeClr>
                </a:solidFill>
              </a:rPr>
              <a:t>)</a:t>
            </a:r>
            <a:endParaRPr lang="en-US" dirty="0">
              <a:solidFill>
                <a:schemeClr val="accent1">
                  <a:lumMod val="50000"/>
                </a:schemeClr>
              </a:solidFill>
            </a:endParaRPr>
          </a:p>
          <a:p>
            <a:pPr algn="ctr"/>
            <a:r>
              <a:rPr lang="en-US" dirty="0" smtClean="0">
                <a:solidFill>
                  <a:schemeClr val="accent1">
                    <a:lumMod val="50000"/>
                  </a:schemeClr>
                </a:solidFill>
              </a:rPr>
              <a:t>Associate </a:t>
            </a:r>
            <a:r>
              <a:rPr lang="en-US" dirty="0">
                <a:solidFill>
                  <a:schemeClr val="accent1">
                    <a:lumMod val="50000"/>
                  </a:schemeClr>
                </a:solidFill>
              </a:rPr>
              <a:t>Clinical </a:t>
            </a:r>
            <a:r>
              <a:rPr lang="en-US" dirty="0" smtClean="0">
                <a:solidFill>
                  <a:schemeClr val="accent1">
                    <a:lumMod val="50000"/>
                  </a:schemeClr>
                </a:solidFill>
              </a:rPr>
              <a:t>Professor, McMaster University</a:t>
            </a:r>
          </a:p>
          <a:p>
            <a:pPr algn="ctr"/>
            <a:r>
              <a:rPr lang="en-US" dirty="0" smtClean="0">
                <a:solidFill>
                  <a:schemeClr val="accent1">
                    <a:lumMod val="50000"/>
                  </a:schemeClr>
                </a:solidFill>
              </a:rPr>
              <a:t>Dept. of Psychiatry &amp; </a:t>
            </a:r>
            <a:r>
              <a:rPr lang="en-US" dirty="0">
                <a:solidFill>
                  <a:schemeClr val="accent1">
                    <a:lumMod val="50000"/>
                  </a:schemeClr>
                </a:solidFill>
              </a:rPr>
              <a:t>Behavioural </a:t>
            </a:r>
            <a:r>
              <a:rPr lang="en-US" dirty="0" smtClean="0">
                <a:solidFill>
                  <a:schemeClr val="accent1">
                    <a:lumMod val="50000"/>
                  </a:schemeClr>
                </a:solidFill>
              </a:rPr>
              <a:t>Neurosciences</a:t>
            </a:r>
          </a:p>
          <a:p>
            <a:pPr algn="ctr"/>
            <a:r>
              <a:rPr lang="en-US" dirty="0">
                <a:solidFill>
                  <a:schemeClr val="accent1">
                    <a:lumMod val="50000"/>
                  </a:schemeClr>
                </a:solidFill>
              </a:rPr>
              <a:t>Chief Clinical Officer, </a:t>
            </a:r>
            <a:r>
              <a:rPr lang="en-US" dirty="0" smtClean="0">
                <a:solidFill>
                  <a:schemeClr val="accent1">
                    <a:lumMod val="50000"/>
                  </a:schemeClr>
                </a:solidFill>
              </a:rPr>
              <a:t>Bethesda</a:t>
            </a:r>
            <a:endParaRPr lang="en-US" dirty="0">
              <a:solidFill>
                <a:schemeClr val="accent1">
                  <a:lumMod val="50000"/>
                </a:schemeClr>
              </a:solidFill>
            </a:endParaRPr>
          </a:p>
          <a:p>
            <a:pPr algn="ctr"/>
            <a:r>
              <a:rPr lang="en-US" dirty="0" smtClean="0">
                <a:solidFill>
                  <a:schemeClr val="accent1">
                    <a:lumMod val="50000"/>
                  </a:schemeClr>
                </a:solidFill>
              </a:rPr>
              <a:t>AMS Phoenix Project Fellow </a:t>
            </a:r>
            <a:endParaRPr lang="en-US" dirty="0">
              <a:solidFill>
                <a:schemeClr val="accent1">
                  <a:lumMod val="50000"/>
                </a:schemeClr>
              </a:solidFill>
            </a:endParaRPr>
          </a:p>
        </p:txBody>
      </p:sp>
    </p:spTree>
    <p:extLst>
      <p:ext uri="{BB962C8B-B14F-4D97-AF65-F5344CB8AC3E}">
        <p14:creationId xmlns:p14="http://schemas.microsoft.com/office/powerpoint/2010/main" val="3398164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8930" y="810573"/>
            <a:ext cx="9828556" cy="4368248"/>
          </a:xfrm>
        </p:spPr>
      </p:pic>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567" y="6302261"/>
            <a:ext cx="4420217" cy="447737"/>
          </a:xfrm>
          <a:prstGeom prst="rect">
            <a:avLst/>
          </a:prstGeom>
        </p:spPr>
      </p:pic>
      <p:sp>
        <p:nvSpPr>
          <p:cNvPr id="5" name="Rectangle 4"/>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46" y="6172104"/>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Tree>
    <p:extLst>
      <p:ext uri="{BB962C8B-B14F-4D97-AF65-F5344CB8AC3E}">
        <p14:creationId xmlns:p14="http://schemas.microsoft.com/office/powerpoint/2010/main" val="3397134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t>How do you want to be treated?</a:t>
            </a:r>
            <a:endParaRPr lang="en-US" sz="4800" dirty="0"/>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pic>
        <p:nvPicPr>
          <p:cNvPr id="8" name="Montage medium may 2014_mpeg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04733" y="1609860"/>
            <a:ext cx="6399369" cy="3599645"/>
          </a:xfrm>
          <a:prstGeom prst="rect">
            <a:avLst/>
          </a:prstGeom>
        </p:spPr>
      </p:pic>
    </p:spTree>
    <p:extLst>
      <p:ext uri="{BB962C8B-B14F-4D97-AF65-F5344CB8AC3E}">
        <p14:creationId xmlns:p14="http://schemas.microsoft.com/office/powerpoint/2010/main" val="369919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t>C of C Patient Educators</a:t>
            </a:r>
            <a:endParaRPr lang="en-US" sz="4800" dirty="0"/>
          </a:p>
        </p:txBody>
      </p:sp>
      <p:sp>
        <p:nvSpPr>
          <p:cNvPr id="6" name="Rectangle 5"/>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09" y="6145802"/>
            <a:ext cx="1200319" cy="68589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3855" y="2200903"/>
            <a:ext cx="2066373" cy="2133424"/>
          </a:xfrm>
          <a:prstGeom prst="rect">
            <a:avLst/>
          </a:prstGeom>
          <a:ln>
            <a:noFill/>
          </a:ln>
          <a:effectLst>
            <a:softEdge rad="112500"/>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459" y="2134320"/>
            <a:ext cx="1889604" cy="2311519"/>
          </a:xfrm>
          <a:prstGeom prst="rect">
            <a:avLst/>
          </a:prstGeom>
          <a:ln>
            <a:noFill/>
          </a:ln>
          <a:effectLst>
            <a:softEdge rad="112500"/>
          </a:effectLst>
        </p:spPr>
      </p:pic>
      <p:pic>
        <p:nvPicPr>
          <p:cNvPr id="15" name="Content Placeholder 9"/>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4573551" y="4093802"/>
            <a:ext cx="2409989" cy="2052000"/>
          </a:xfrm>
          <a:prstGeom prst="rect">
            <a:avLst/>
          </a:prstGeom>
          <a:ln>
            <a:noFill/>
          </a:ln>
          <a:effectLst>
            <a:softEdge rad="112500"/>
          </a:effectLst>
        </p:spPr>
      </p:pic>
      <p:pic>
        <p:nvPicPr>
          <p:cNvPr id="1026" name="Picture 2" descr="C:\Users\kboyd\AppData\Local\Microsoft\Windows\Temporary Internet Files\Content.Outlook\77M65U92\Picture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4909" y="1254065"/>
            <a:ext cx="2048256"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459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09" y="6145802"/>
            <a:ext cx="1200319" cy="68589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3" name="Title 2"/>
          <p:cNvSpPr>
            <a:spLocks noGrp="1"/>
          </p:cNvSpPr>
          <p:nvPr>
            <p:ph type="title"/>
          </p:nvPr>
        </p:nvSpPr>
        <p:spPr/>
        <p:txBody>
          <a:bodyPr/>
          <a:lstStyle/>
          <a:p>
            <a:pPr marL="0" indent="0"/>
            <a:r>
              <a:rPr lang="en-CA" dirty="0" smtClean="0"/>
              <a:t>C of C Narrative Research: Intervention </a:t>
            </a:r>
            <a:endParaRPr lang="en-CA" dirty="0"/>
          </a:p>
        </p:txBody>
      </p:sp>
      <p:sp>
        <p:nvSpPr>
          <p:cNvPr id="2" name="Content Placeholder 1"/>
          <p:cNvSpPr>
            <a:spLocks noGrp="1"/>
          </p:cNvSpPr>
          <p:nvPr>
            <p:ph idx="1"/>
          </p:nvPr>
        </p:nvSpPr>
        <p:spPr/>
        <p:txBody>
          <a:bodyPr>
            <a:normAutofit/>
          </a:bodyPr>
          <a:lstStyle/>
          <a:p>
            <a:pPr marL="0" indent="0">
              <a:buNone/>
            </a:pPr>
            <a:r>
              <a:rPr lang="en-CA" sz="3200" dirty="0" smtClean="0"/>
              <a:t>Introduce </a:t>
            </a:r>
            <a:r>
              <a:rPr lang="en-CA" sz="3200" dirty="0" smtClean="0">
                <a:solidFill>
                  <a:schemeClr val="accent1">
                    <a:lumMod val="50000"/>
                  </a:schemeClr>
                </a:solidFill>
              </a:rPr>
              <a:t>first-year </a:t>
            </a:r>
            <a:r>
              <a:rPr lang="en-CA" sz="3200" dirty="0">
                <a:solidFill>
                  <a:schemeClr val="accent1">
                    <a:lumMod val="50000"/>
                  </a:schemeClr>
                </a:solidFill>
              </a:rPr>
              <a:t>medical </a:t>
            </a:r>
            <a:r>
              <a:rPr lang="en-CA" sz="3200" dirty="0" smtClean="0">
                <a:solidFill>
                  <a:schemeClr val="accent1">
                    <a:lumMod val="50000"/>
                  </a:schemeClr>
                </a:solidFill>
              </a:rPr>
              <a:t>students </a:t>
            </a:r>
            <a:r>
              <a:rPr lang="en-CA" sz="3200" dirty="0" smtClean="0"/>
              <a:t>to </a:t>
            </a:r>
            <a:r>
              <a:rPr lang="en-CA" sz="3200" dirty="0"/>
              <a:t>the IDD </a:t>
            </a:r>
            <a:r>
              <a:rPr lang="en-CA" sz="3200" dirty="0" smtClean="0"/>
              <a:t>population.</a:t>
            </a:r>
          </a:p>
          <a:p>
            <a:pPr marL="0" indent="0">
              <a:buNone/>
            </a:pPr>
            <a:r>
              <a:rPr lang="en-CA" sz="3200" dirty="0">
                <a:solidFill>
                  <a:schemeClr val="accent1">
                    <a:lumMod val="50000"/>
                  </a:schemeClr>
                </a:solidFill>
              </a:rPr>
              <a:t>B</a:t>
            </a:r>
            <a:r>
              <a:rPr lang="en-CA" sz="3200" dirty="0" smtClean="0">
                <a:solidFill>
                  <a:schemeClr val="accent1">
                    <a:lumMod val="50000"/>
                  </a:schemeClr>
                </a:solidFill>
              </a:rPr>
              <a:t>lended </a:t>
            </a:r>
            <a:r>
              <a:rPr lang="en-CA" sz="3200" dirty="0">
                <a:solidFill>
                  <a:schemeClr val="accent1">
                    <a:lumMod val="50000"/>
                  </a:schemeClr>
                </a:solidFill>
              </a:rPr>
              <a:t>educational </a:t>
            </a:r>
            <a:r>
              <a:rPr lang="en-CA" sz="3200" dirty="0" smtClean="0">
                <a:solidFill>
                  <a:schemeClr val="accent1">
                    <a:lumMod val="50000"/>
                  </a:schemeClr>
                </a:solidFill>
              </a:rPr>
              <a:t>experience: </a:t>
            </a:r>
            <a:r>
              <a:rPr lang="en-CA" sz="3200" dirty="0" smtClean="0"/>
              <a:t>video narratives and </a:t>
            </a:r>
            <a:r>
              <a:rPr lang="en-CA" sz="3200" dirty="0"/>
              <a:t>direct interactions </a:t>
            </a:r>
            <a:r>
              <a:rPr lang="en-CA" sz="3200" dirty="0" smtClean="0"/>
              <a:t>with </a:t>
            </a:r>
            <a:r>
              <a:rPr lang="en-CA" sz="3200" dirty="0"/>
              <a:t>people </a:t>
            </a:r>
            <a:r>
              <a:rPr lang="en-CA" sz="3200" dirty="0" smtClean="0"/>
              <a:t>who have lived experience with </a:t>
            </a:r>
            <a:r>
              <a:rPr lang="en-CA" sz="3200" dirty="0"/>
              <a:t>IDD. </a:t>
            </a:r>
            <a:endParaRPr lang="en-CA" sz="3200" dirty="0" smtClean="0"/>
          </a:p>
          <a:p>
            <a:pPr marL="0" indent="0">
              <a:buNone/>
            </a:pPr>
            <a:r>
              <a:rPr lang="en-CA" sz="3200" dirty="0" smtClean="0"/>
              <a:t>Goal: </a:t>
            </a:r>
            <a:r>
              <a:rPr lang="en-CA" sz="3200" dirty="0"/>
              <a:t>to promote </a:t>
            </a:r>
            <a:r>
              <a:rPr lang="en-CA" sz="3200" dirty="0">
                <a:solidFill>
                  <a:schemeClr val="accent1">
                    <a:lumMod val="50000"/>
                  </a:schemeClr>
                </a:solidFill>
              </a:rPr>
              <a:t>person-centered attitudes &amp;</a:t>
            </a:r>
            <a:r>
              <a:rPr lang="en-CA" sz="3200" dirty="0" smtClean="0">
                <a:solidFill>
                  <a:schemeClr val="accent1">
                    <a:lumMod val="50000"/>
                  </a:schemeClr>
                </a:solidFill>
              </a:rPr>
              <a:t> communication </a:t>
            </a:r>
            <a:r>
              <a:rPr lang="en-CA" sz="3200" dirty="0" smtClean="0"/>
              <a:t>in early medical </a:t>
            </a:r>
            <a:r>
              <a:rPr lang="en-CA" sz="3200" dirty="0"/>
              <a:t>trainees</a:t>
            </a:r>
            <a:r>
              <a:rPr lang="en-CA" sz="3200" dirty="0" smtClean="0"/>
              <a:t>.</a:t>
            </a:r>
          </a:p>
          <a:p>
            <a:pPr marL="0" indent="0">
              <a:buNone/>
            </a:pPr>
            <a:endParaRPr lang="en-CA" sz="3200" dirty="0" smtClean="0"/>
          </a:p>
          <a:p>
            <a:pPr marL="0" indent="0">
              <a:buNone/>
            </a:pPr>
            <a:r>
              <a:rPr lang="en-CA" sz="2400" dirty="0" smtClean="0"/>
              <a:t>Coret, Boyd, Hobbs, </a:t>
            </a:r>
            <a:r>
              <a:rPr lang="en-CA" sz="2400" dirty="0" err="1" smtClean="0"/>
              <a:t>Zaziluk</a:t>
            </a:r>
            <a:r>
              <a:rPr lang="en-CA" sz="2400" dirty="0" smtClean="0"/>
              <a:t>, McConnell. </a:t>
            </a:r>
            <a:r>
              <a:rPr lang="en-CA" sz="2400" i="1" dirty="0" smtClean="0"/>
              <a:t>Patient </a:t>
            </a:r>
            <a:r>
              <a:rPr lang="en-CA" sz="2400" i="1" dirty="0"/>
              <a:t>Narratives as a Teaching Tool: A Pilot Study of First-Year Medical Students and Patient Educators affected by Intellectual/Developmental </a:t>
            </a:r>
            <a:r>
              <a:rPr lang="en-CA" sz="2400" i="1" dirty="0" smtClean="0"/>
              <a:t>Disabilities</a:t>
            </a:r>
            <a:r>
              <a:rPr lang="en-CA" sz="2400" dirty="0" smtClean="0"/>
              <a:t>. </a:t>
            </a:r>
            <a:r>
              <a:rPr lang="en-CA" sz="2400" dirty="0"/>
              <a:t>Teaching and Learning in Medicine.</a:t>
            </a:r>
            <a:r>
              <a:rPr lang="en-CA" sz="2400" dirty="0" smtClean="0"/>
              <a:t> </a:t>
            </a:r>
            <a:endParaRPr lang="en-CA" sz="2400" dirty="0"/>
          </a:p>
        </p:txBody>
      </p:sp>
    </p:spTree>
    <p:extLst>
      <p:ext uri="{BB962C8B-B14F-4D97-AF65-F5344CB8AC3E}">
        <p14:creationId xmlns:p14="http://schemas.microsoft.com/office/powerpoint/2010/main" val="276562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296" y="168429"/>
            <a:ext cx="7304499" cy="590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2355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CA"/>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2" name="Content Placeholder 1"/>
          <p:cNvSpPr>
            <a:spLocks noGrp="1"/>
          </p:cNvSpPr>
          <p:nvPr>
            <p:ph idx="1"/>
          </p:nvPr>
        </p:nvSpPr>
        <p:spPr/>
        <p:txBody>
          <a:bodyPr/>
          <a:lstStyle/>
          <a:p>
            <a:endParaRPr lang="en-CA" dirty="0"/>
          </a:p>
        </p:txBody>
      </p:sp>
      <p:pic>
        <p:nvPicPr>
          <p:cNvPr id="5123" name="Picture 3" descr="C:\Users\kboyd\AppData\Local\Microsoft\Windows\Temporary Internet Files\Content.Outlook\77M65U92\IMG_6813.jpg"/>
          <p:cNvPicPr>
            <a:picLocks noChangeAspect="1" noChangeArrowheads="1"/>
          </p:cNvPicPr>
          <p:nvPr/>
        </p:nvPicPr>
        <p:blipFill rotWithShape="1">
          <a:blip r:embed="rId6">
            <a:extLst>
              <a:ext uri="{28A0092B-C50C-407E-A947-70E740481C1C}">
                <a14:useLocalDpi xmlns:a14="http://schemas.microsoft.com/office/drawing/2010/main" val="0"/>
              </a:ext>
            </a:extLst>
          </a:blip>
          <a:srcRect l="1637" t="20252" b="3018"/>
          <a:stretch/>
        </p:blipFill>
        <p:spPr bwMode="auto">
          <a:xfrm flipH="1" flipV="1">
            <a:off x="1358329" y="324138"/>
            <a:ext cx="9463902" cy="550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74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pic>
        <p:nvPicPr>
          <p:cNvPr id="5122" name="Picture 2" descr="C:\Users\kboyd\AppData\Local\Microsoft\Windows\Temporary Internet Files\Content.Outlook\77M65U92\champion educators.jpg"/>
          <p:cNvPicPr>
            <a:picLocks noChangeAspect="1" noChangeArrowheads="1"/>
          </p:cNvPicPr>
          <p:nvPr/>
        </p:nvPicPr>
        <p:blipFill rotWithShape="1">
          <a:blip r:embed="rId6">
            <a:extLst>
              <a:ext uri="{28A0092B-C50C-407E-A947-70E740481C1C}">
                <a14:useLocalDpi xmlns:a14="http://schemas.microsoft.com/office/drawing/2010/main" val="0"/>
              </a:ext>
            </a:extLst>
          </a:blip>
          <a:srcRect l="10520" t="24654" r="17064"/>
          <a:stretch/>
        </p:blipFill>
        <p:spPr bwMode="auto">
          <a:xfrm>
            <a:off x="2311879" y="905206"/>
            <a:ext cx="6656275" cy="5167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051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6836.jpg"/>
          <p:cNvPicPr>
            <a:picLocks noChangeAspect="1"/>
          </p:cNvPicPr>
          <p:nvPr/>
        </p:nvPicPr>
        <p:blipFill rotWithShape="1">
          <a:blip r:embed="rId3" cstate="email">
            <a:extLst>
              <a:ext uri="{28A0092B-C50C-407E-A947-70E740481C1C}">
                <a14:useLocalDpi xmlns:a14="http://schemas.microsoft.com/office/drawing/2010/main" val="0"/>
              </a:ext>
            </a:extLst>
          </a:blip>
          <a:srcRect r="4359"/>
          <a:stretch/>
        </p:blipFill>
        <p:spPr>
          <a:xfrm>
            <a:off x="80240" y="3253154"/>
            <a:ext cx="5906057" cy="3604846"/>
          </a:xfrm>
          <a:prstGeom prst="rect">
            <a:avLst/>
          </a:prstGeom>
          <a:ln>
            <a:noFill/>
          </a:ln>
          <a:effectLst>
            <a:softEdge rad="112500"/>
          </a:effectLst>
        </p:spPr>
      </p:pic>
      <p:pic>
        <p:nvPicPr>
          <p:cNvPr id="6" name="Picture 5" descr="IMG_6837.jpg"/>
          <p:cNvPicPr>
            <a:picLocks noChangeAspect="1"/>
          </p:cNvPicPr>
          <p:nvPr/>
        </p:nvPicPr>
        <p:blipFill rotWithShape="1">
          <a:blip r:embed="rId4" cstate="email">
            <a:extLst>
              <a:ext uri="{28A0092B-C50C-407E-A947-70E740481C1C}">
                <a14:useLocalDpi xmlns:a14="http://schemas.microsoft.com/office/drawing/2010/main" val="0"/>
              </a:ext>
            </a:extLst>
          </a:blip>
          <a:srcRect r="919" b="10690"/>
          <a:stretch/>
        </p:blipFill>
        <p:spPr>
          <a:xfrm>
            <a:off x="24902" y="41906"/>
            <a:ext cx="5961396" cy="3211248"/>
          </a:xfrm>
          <a:prstGeom prst="rect">
            <a:avLst/>
          </a:prstGeom>
          <a:ln>
            <a:noFill/>
          </a:ln>
          <a:effectLst>
            <a:softEdge rad="112500"/>
          </a:effectLst>
        </p:spPr>
      </p:pic>
      <p:pic>
        <p:nvPicPr>
          <p:cNvPr id="7" name="Picture 6" descr="IMG_6809.jpg"/>
          <p:cNvPicPr>
            <a:picLocks noChangeAspect="1"/>
          </p:cNvPicPr>
          <p:nvPr/>
        </p:nvPicPr>
        <p:blipFill rotWithShape="1">
          <a:blip r:embed="rId5" cstate="email">
            <a:extLst>
              <a:ext uri="{28A0092B-C50C-407E-A947-70E740481C1C}">
                <a14:useLocalDpi xmlns:a14="http://schemas.microsoft.com/office/drawing/2010/main" val="0"/>
              </a:ext>
            </a:extLst>
          </a:blip>
          <a:srcRect t="1" r="2705" b="-5616"/>
          <a:stretch/>
        </p:blipFill>
        <p:spPr>
          <a:xfrm>
            <a:off x="6124881" y="35169"/>
            <a:ext cx="5902997" cy="3398710"/>
          </a:xfrm>
          <a:prstGeom prst="rect">
            <a:avLst/>
          </a:prstGeom>
          <a:ln>
            <a:noFill/>
          </a:ln>
          <a:effectLst>
            <a:softEdge rad="112500"/>
          </a:effectLst>
        </p:spPr>
      </p:pic>
      <p:pic>
        <p:nvPicPr>
          <p:cNvPr id="8" name="Picture 7" descr="DSCF3889.JPG"/>
          <p:cNvPicPr>
            <a:picLocks noChangeAspect="1"/>
          </p:cNvPicPr>
          <p:nvPr/>
        </p:nvPicPr>
        <p:blipFill rotWithShape="1">
          <a:blip r:embed="rId6" cstate="email">
            <a:extLst>
              <a:ext uri="{28A0092B-C50C-407E-A947-70E740481C1C}">
                <a14:useLocalDpi xmlns:a14="http://schemas.microsoft.com/office/drawing/2010/main" val="0"/>
              </a:ext>
            </a:extLst>
          </a:blip>
          <a:srcRect r="2705"/>
          <a:stretch/>
        </p:blipFill>
        <p:spPr>
          <a:xfrm>
            <a:off x="6124882" y="3253154"/>
            <a:ext cx="5902996" cy="3640015"/>
          </a:xfrm>
          <a:prstGeom prst="rect">
            <a:avLst/>
          </a:prstGeom>
          <a:ln>
            <a:noFill/>
          </a:ln>
          <a:effectLst>
            <a:softEdge rad="112500"/>
          </a:effectLst>
        </p:spPr>
      </p:pic>
    </p:spTree>
    <p:extLst>
      <p:ext uri="{BB962C8B-B14F-4D97-AF65-F5344CB8AC3E}">
        <p14:creationId xmlns:p14="http://schemas.microsoft.com/office/powerpoint/2010/main" val="1310594526"/>
      </p:ext>
    </p:extLst>
  </p:cSld>
  <p:clrMapOvr>
    <a:masterClrMapping/>
  </p:clrMapOvr>
  <mc:AlternateContent xmlns:mc="http://schemas.openxmlformats.org/markup-compatibility/2006" xmlns:p14="http://schemas.microsoft.com/office/powerpoint/2010/main">
    <mc:Choice Requires="p14">
      <p:transition spd="slow" p14:dur="2000" advTm="1753"/>
    </mc:Choice>
    <mc:Fallback xmlns="">
      <p:transition xmlns:p14="http://schemas.microsoft.com/office/powerpoint/2010/main" spd="slow" advTm="175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CA" dirty="0" smtClean="0"/>
              <a:t/>
            </a:r>
            <a:br>
              <a:rPr lang="en-CA" dirty="0" smtClean="0"/>
            </a:br>
            <a:r>
              <a:rPr lang="en-CA" dirty="0">
                <a:solidFill>
                  <a:prstClr val="black"/>
                </a:solidFill>
              </a:rPr>
              <a:t>C of C Narrative Research: </a:t>
            </a:r>
            <a:r>
              <a:rPr lang="en-CA" dirty="0" smtClean="0">
                <a:solidFill>
                  <a:prstClr val="black"/>
                </a:solidFill>
              </a:rPr>
              <a:t>Outcomes</a:t>
            </a:r>
            <a:r>
              <a:rPr lang="en-CA" dirty="0"/>
              <a:t/>
            </a:r>
            <a:br>
              <a:rPr lang="en-CA" dirty="0"/>
            </a:br>
            <a:r>
              <a:rPr lang="en-CA" dirty="0"/>
              <a:t> </a:t>
            </a:r>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2" name="Content Placeholder 1"/>
          <p:cNvSpPr>
            <a:spLocks noGrp="1"/>
          </p:cNvSpPr>
          <p:nvPr>
            <p:ph idx="1"/>
          </p:nvPr>
        </p:nvSpPr>
        <p:spPr/>
        <p:txBody>
          <a:bodyPr/>
          <a:lstStyle/>
          <a:p>
            <a:pPr marL="0" indent="0">
              <a:buNone/>
            </a:pPr>
            <a:endParaRPr lang="en-CA" dirty="0" smtClean="0"/>
          </a:p>
          <a:p>
            <a:pPr marL="0" indent="0">
              <a:buNone/>
            </a:pPr>
            <a:r>
              <a:rPr lang="en-CA" dirty="0" smtClean="0"/>
              <a:t>Descriptive analyses: </a:t>
            </a:r>
          </a:p>
          <a:p>
            <a:pPr marL="0" indent="0">
              <a:buNone/>
            </a:pPr>
            <a:r>
              <a:rPr lang="en-CA" dirty="0"/>
              <a:t>S</a:t>
            </a:r>
            <a:r>
              <a:rPr lang="en-CA" dirty="0" smtClean="0"/>
              <a:t>tudents </a:t>
            </a:r>
            <a:r>
              <a:rPr lang="en-CA" dirty="0"/>
              <a:t>in </a:t>
            </a:r>
            <a:r>
              <a:rPr lang="en-CA" dirty="0" smtClean="0">
                <a:solidFill>
                  <a:schemeClr val="accent1">
                    <a:lumMod val="50000"/>
                  </a:schemeClr>
                </a:solidFill>
              </a:rPr>
              <a:t>the narrative </a:t>
            </a:r>
            <a:r>
              <a:rPr lang="en-CA" dirty="0">
                <a:solidFill>
                  <a:schemeClr val="accent1">
                    <a:lumMod val="50000"/>
                  </a:schemeClr>
                </a:solidFill>
              </a:rPr>
              <a:t>group </a:t>
            </a:r>
            <a:r>
              <a:rPr lang="en-CA" dirty="0"/>
              <a:t>showed greater </a:t>
            </a:r>
            <a:r>
              <a:rPr lang="en-CA" dirty="0">
                <a:solidFill>
                  <a:schemeClr val="accent1">
                    <a:lumMod val="50000"/>
                  </a:schemeClr>
                </a:solidFill>
              </a:rPr>
              <a:t>increases in self-rated measures of comfort, </a:t>
            </a:r>
            <a:r>
              <a:rPr lang="en-CA" dirty="0" smtClean="0">
                <a:solidFill>
                  <a:schemeClr val="accent1">
                    <a:lumMod val="50000"/>
                  </a:schemeClr>
                </a:solidFill>
              </a:rPr>
              <a:t>confidence and </a:t>
            </a:r>
            <a:r>
              <a:rPr lang="en-CA" dirty="0">
                <a:solidFill>
                  <a:schemeClr val="accent1">
                    <a:lumMod val="50000"/>
                  </a:schemeClr>
                </a:solidFill>
              </a:rPr>
              <a:t>competence </a:t>
            </a:r>
            <a:r>
              <a:rPr lang="en-CA" dirty="0" smtClean="0"/>
              <a:t>vs. control group. </a:t>
            </a:r>
          </a:p>
          <a:p>
            <a:pPr marL="0" indent="0">
              <a:buNone/>
            </a:pPr>
            <a:r>
              <a:rPr lang="en-CA" dirty="0" smtClean="0">
                <a:solidFill>
                  <a:schemeClr val="tx1">
                    <a:lumMod val="95000"/>
                    <a:lumOff val="5000"/>
                  </a:schemeClr>
                </a:solidFill>
              </a:rPr>
              <a:t>Narrative group </a:t>
            </a:r>
            <a:r>
              <a:rPr lang="en-CA" dirty="0" smtClean="0"/>
              <a:t>also </a:t>
            </a:r>
            <a:r>
              <a:rPr lang="en-CA" dirty="0"/>
              <a:t>had </a:t>
            </a:r>
            <a:r>
              <a:rPr lang="en-CA" dirty="0">
                <a:solidFill>
                  <a:schemeClr val="accent1">
                    <a:lumMod val="50000"/>
                  </a:schemeClr>
                </a:solidFill>
              </a:rPr>
              <a:t>higher mean performance </a:t>
            </a:r>
            <a:r>
              <a:rPr lang="en-CA" dirty="0" smtClean="0">
                <a:solidFill>
                  <a:schemeClr val="accent1">
                    <a:lumMod val="50000"/>
                  </a:schemeClr>
                </a:solidFill>
              </a:rPr>
              <a:t>scores across </a:t>
            </a:r>
            <a:r>
              <a:rPr lang="en-CA" dirty="0">
                <a:solidFill>
                  <a:schemeClr val="accent1">
                    <a:lumMod val="50000"/>
                  </a:schemeClr>
                </a:solidFill>
              </a:rPr>
              <a:t>all PE interview stations</a:t>
            </a:r>
            <a:r>
              <a:rPr lang="en-CA" dirty="0" smtClean="0">
                <a:solidFill>
                  <a:schemeClr val="accent1">
                    <a:lumMod val="50000"/>
                  </a:schemeClr>
                </a:solidFill>
              </a:rPr>
              <a:t>.</a:t>
            </a:r>
          </a:p>
          <a:p>
            <a:pPr marL="0" indent="0">
              <a:buNone/>
            </a:pPr>
            <a:endParaRPr lang="en-CA" dirty="0"/>
          </a:p>
        </p:txBody>
      </p:sp>
    </p:spTree>
    <p:extLst>
      <p:ext uri="{BB962C8B-B14F-4D97-AF65-F5344CB8AC3E}">
        <p14:creationId xmlns:p14="http://schemas.microsoft.com/office/powerpoint/2010/main" val="3821511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CA" dirty="0" smtClean="0"/>
              <a:t/>
            </a:r>
            <a:br>
              <a:rPr lang="en-CA" dirty="0" smtClean="0"/>
            </a:br>
            <a:r>
              <a:rPr lang="en-CA" dirty="0">
                <a:solidFill>
                  <a:prstClr val="black"/>
                </a:solidFill>
              </a:rPr>
              <a:t>C of C Narrative Research: Outcomes</a:t>
            </a:r>
            <a:r>
              <a:rPr lang="en-CA" dirty="0"/>
              <a:t/>
            </a:r>
            <a:br>
              <a:rPr lang="en-CA" dirty="0"/>
            </a:br>
            <a:endParaRPr lang="en-CA" dirty="0"/>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2" name="Content Placeholder 1"/>
          <p:cNvSpPr>
            <a:spLocks noGrp="1"/>
          </p:cNvSpPr>
          <p:nvPr>
            <p:ph idx="1"/>
          </p:nvPr>
        </p:nvSpPr>
        <p:spPr/>
        <p:txBody>
          <a:bodyPr>
            <a:normAutofit/>
          </a:bodyPr>
          <a:lstStyle/>
          <a:p>
            <a:pPr marL="0" indent="0">
              <a:buNone/>
            </a:pPr>
            <a:r>
              <a:rPr lang="en-CA" dirty="0" smtClean="0"/>
              <a:t>Focus group analysis: </a:t>
            </a:r>
          </a:p>
          <a:p>
            <a:pPr marL="0" indent="0">
              <a:buNone/>
            </a:pPr>
            <a:r>
              <a:rPr lang="en-CA" dirty="0" smtClean="0"/>
              <a:t>All </a:t>
            </a:r>
            <a:r>
              <a:rPr lang="en-CA" dirty="0"/>
              <a:t>thought the </a:t>
            </a:r>
            <a:r>
              <a:rPr lang="en-CA" dirty="0">
                <a:solidFill>
                  <a:schemeClr val="accent1">
                    <a:lumMod val="50000"/>
                  </a:schemeClr>
                </a:solidFill>
              </a:rPr>
              <a:t>blended educational experience was </a:t>
            </a:r>
            <a:r>
              <a:rPr lang="en-CA" dirty="0" smtClean="0">
                <a:solidFill>
                  <a:schemeClr val="accent1">
                    <a:lumMod val="50000"/>
                  </a:schemeClr>
                </a:solidFill>
              </a:rPr>
              <a:t>valuable &amp;</a:t>
            </a:r>
            <a:r>
              <a:rPr lang="en-CA" dirty="0" smtClean="0"/>
              <a:t> </a:t>
            </a:r>
            <a:r>
              <a:rPr lang="en-CA" dirty="0" smtClean="0">
                <a:solidFill>
                  <a:schemeClr val="accent1">
                    <a:lumMod val="50000"/>
                  </a:schemeClr>
                </a:solidFill>
              </a:rPr>
              <a:t>enjoyable</a:t>
            </a:r>
            <a:r>
              <a:rPr lang="en-CA" dirty="0" smtClean="0"/>
              <a:t>.</a:t>
            </a:r>
          </a:p>
          <a:p>
            <a:pPr marL="0" indent="0">
              <a:buNone/>
            </a:pPr>
            <a:r>
              <a:rPr lang="en-CA" dirty="0">
                <a:solidFill>
                  <a:schemeClr val="accent1">
                    <a:lumMod val="50000"/>
                  </a:schemeClr>
                </a:solidFill>
              </a:rPr>
              <a:t>M</a:t>
            </a:r>
            <a:r>
              <a:rPr lang="en-CA" dirty="0" smtClean="0">
                <a:solidFill>
                  <a:schemeClr val="accent1">
                    <a:lumMod val="50000"/>
                  </a:schemeClr>
                </a:solidFill>
              </a:rPr>
              <a:t>erits </a:t>
            </a:r>
            <a:r>
              <a:rPr lang="en-CA" dirty="0">
                <a:solidFill>
                  <a:schemeClr val="accent1">
                    <a:lumMod val="50000"/>
                  </a:schemeClr>
                </a:solidFill>
              </a:rPr>
              <a:t>of reflecting on patient </a:t>
            </a:r>
            <a:r>
              <a:rPr lang="en-CA" dirty="0" smtClean="0">
                <a:solidFill>
                  <a:schemeClr val="accent1">
                    <a:lumMod val="50000"/>
                  </a:schemeClr>
                </a:solidFill>
              </a:rPr>
              <a:t>narratives</a:t>
            </a:r>
            <a:r>
              <a:rPr lang="en-CA" dirty="0" smtClean="0"/>
              <a:t>. </a:t>
            </a:r>
          </a:p>
          <a:p>
            <a:pPr marL="0" indent="0">
              <a:buNone/>
            </a:pPr>
            <a:r>
              <a:rPr lang="en-CA" dirty="0"/>
              <a:t>I</a:t>
            </a:r>
            <a:r>
              <a:rPr lang="en-CA" dirty="0" smtClean="0"/>
              <a:t>mportance </a:t>
            </a:r>
            <a:r>
              <a:rPr lang="en-CA" dirty="0"/>
              <a:t>of </a:t>
            </a:r>
            <a:r>
              <a:rPr lang="en-CA" dirty="0">
                <a:solidFill>
                  <a:schemeClr val="accent1">
                    <a:lumMod val="50000"/>
                  </a:schemeClr>
                </a:solidFill>
              </a:rPr>
              <a:t>adaptable language </a:t>
            </a:r>
            <a:r>
              <a:rPr lang="en-CA" dirty="0" smtClean="0">
                <a:solidFill>
                  <a:schemeClr val="accent1">
                    <a:lumMod val="50000"/>
                  </a:schemeClr>
                </a:solidFill>
              </a:rPr>
              <a:t>&amp; engagement </a:t>
            </a:r>
            <a:r>
              <a:rPr lang="en-CA" dirty="0" smtClean="0"/>
              <a:t>of people </a:t>
            </a:r>
            <a:r>
              <a:rPr lang="en-CA" dirty="0"/>
              <a:t>with </a:t>
            </a:r>
            <a:r>
              <a:rPr lang="en-CA" dirty="0" smtClean="0"/>
              <a:t>IDD. </a:t>
            </a:r>
          </a:p>
          <a:p>
            <a:pPr marL="0" indent="0">
              <a:buNone/>
            </a:pPr>
            <a:r>
              <a:rPr lang="en-CA" dirty="0"/>
              <a:t>F</a:t>
            </a:r>
            <a:r>
              <a:rPr lang="en-CA" dirty="0" smtClean="0"/>
              <a:t>eelings </a:t>
            </a:r>
            <a:r>
              <a:rPr lang="en-CA" dirty="0"/>
              <a:t>of </a:t>
            </a:r>
            <a:r>
              <a:rPr lang="en-CA" dirty="0" smtClean="0">
                <a:solidFill>
                  <a:schemeClr val="accent1">
                    <a:lumMod val="50000"/>
                  </a:schemeClr>
                </a:solidFill>
              </a:rPr>
              <a:t>discomfort</a:t>
            </a:r>
            <a:r>
              <a:rPr lang="en-CA" dirty="0" smtClean="0"/>
              <a:t> </a:t>
            </a:r>
            <a:r>
              <a:rPr lang="en-CA" dirty="0"/>
              <a:t>from a lack of knowledge </a:t>
            </a:r>
            <a:r>
              <a:rPr lang="en-CA" dirty="0" smtClean="0"/>
              <a:t>or exposure </a:t>
            </a:r>
            <a:r>
              <a:rPr lang="en-CA" dirty="0"/>
              <a:t>to IDD, </a:t>
            </a:r>
            <a:r>
              <a:rPr lang="en-CA" dirty="0" smtClean="0"/>
              <a:t>and </a:t>
            </a:r>
            <a:r>
              <a:rPr lang="en-CA" dirty="0"/>
              <a:t>this </a:t>
            </a:r>
            <a:r>
              <a:rPr lang="en-CA" dirty="0" smtClean="0"/>
              <a:t>discomfort </a:t>
            </a:r>
            <a:r>
              <a:rPr lang="en-CA" dirty="0" smtClean="0">
                <a:solidFill>
                  <a:schemeClr val="accent1">
                    <a:lumMod val="50000"/>
                  </a:schemeClr>
                </a:solidFill>
              </a:rPr>
              <a:t>motivates </a:t>
            </a:r>
            <a:r>
              <a:rPr lang="en-CA" dirty="0">
                <a:solidFill>
                  <a:schemeClr val="accent1">
                    <a:lumMod val="50000"/>
                  </a:schemeClr>
                </a:solidFill>
              </a:rPr>
              <a:t>them </a:t>
            </a:r>
            <a:r>
              <a:rPr lang="en-CA" dirty="0"/>
              <a:t>to </a:t>
            </a:r>
            <a:r>
              <a:rPr lang="en-CA" dirty="0" smtClean="0"/>
              <a:t>learn </a:t>
            </a:r>
            <a:r>
              <a:rPr lang="en-CA" dirty="0"/>
              <a:t>and </a:t>
            </a:r>
            <a:r>
              <a:rPr lang="en-CA" dirty="0" smtClean="0"/>
              <a:t>develop their skills.</a:t>
            </a:r>
            <a:endParaRPr lang="en-CA" dirty="0"/>
          </a:p>
        </p:txBody>
      </p:sp>
    </p:spTree>
    <p:extLst>
      <p:ext uri="{BB962C8B-B14F-4D97-AF65-F5344CB8AC3E}">
        <p14:creationId xmlns:p14="http://schemas.microsoft.com/office/powerpoint/2010/main" val="41608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540"/>
          <a:stretch/>
        </p:blipFill>
        <p:spPr>
          <a:xfrm>
            <a:off x="2003832" y="519829"/>
            <a:ext cx="7706837" cy="5769003"/>
          </a:xfrm>
          <a:prstGeom prst="rect">
            <a:avLst/>
          </a:prstGeom>
        </p:spPr>
      </p:pic>
    </p:spTree>
    <p:extLst>
      <p:ext uri="{BB962C8B-B14F-4D97-AF65-F5344CB8AC3E}">
        <p14:creationId xmlns:p14="http://schemas.microsoft.com/office/powerpoint/2010/main" val="1345525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CA" dirty="0" smtClean="0"/>
              <a:t/>
            </a:r>
            <a:br>
              <a:rPr lang="en-CA" dirty="0" smtClean="0"/>
            </a:br>
            <a:r>
              <a:rPr lang="en-CA" dirty="0" smtClean="0"/>
              <a:t>Lessons Learned- Narrative </a:t>
            </a:r>
            <a:r>
              <a:rPr lang="en-CA" dirty="0"/>
              <a:t/>
            </a:r>
            <a:br>
              <a:rPr lang="en-CA" dirty="0"/>
            </a:br>
            <a:endParaRPr lang="en-CA" dirty="0"/>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2" name="Content Placeholder 1"/>
          <p:cNvSpPr>
            <a:spLocks noGrp="1"/>
          </p:cNvSpPr>
          <p:nvPr>
            <p:ph idx="1"/>
          </p:nvPr>
        </p:nvSpPr>
        <p:spPr/>
        <p:txBody>
          <a:bodyPr>
            <a:normAutofit/>
          </a:bodyPr>
          <a:lstStyle/>
          <a:p>
            <a:pPr marL="0" indent="0">
              <a:buNone/>
            </a:pPr>
            <a:r>
              <a:rPr lang="en-CA" dirty="0" smtClean="0">
                <a:solidFill>
                  <a:schemeClr val="accent1">
                    <a:lumMod val="50000"/>
                  </a:schemeClr>
                </a:solidFill>
              </a:rPr>
              <a:t>Narrative exposure </a:t>
            </a:r>
            <a:r>
              <a:rPr lang="en-CA" dirty="0">
                <a:solidFill>
                  <a:schemeClr val="accent1">
                    <a:lumMod val="50000"/>
                  </a:schemeClr>
                </a:solidFill>
              </a:rPr>
              <a:t>and </a:t>
            </a:r>
            <a:r>
              <a:rPr lang="en-CA" dirty="0" smtClean="0">
                <a:solidFill>
                  <a:schemeClr val="accent1">
                    <a:lumMod val="50000"/>
                  </a:schemeClr>
                </a:solidFill>
              </a:rPr>
              <a:t>reflection </a:t>
            </a:r>
            <a:r>
              <a:rPr lang="en-CA" dirty="0">
                <a:solidFill>
                  <a:schemeClr val="accent1">
                    <a:lumMod val="50000"/>
                  </a:schemeClr>
                </a:solidFill>
              </a:rPr>
              <a:t>is </a:t>
            </a:r>
            <a:r>
              <a:rPr lang="en-CA" dirty="0" smtClean="0">
                <a:solidFill>
                  <a:schemeClr val="accent1">
                    <a:lumMod val="50000"/>
                  </a:schemeClr>
                </a:solidFill>
              </a:rPr>
              <a:t>a useful </a:t>
            </a:r>
            <a:r>
              <a:rPr lang="en-CA" dirty="0">
                <a:solidFill>
                  <a:schemeClr val="accent1">
                    <a:lumMod val="50000"/>
                  </a:schemeClr>
                </a:solidFill>
              </a:rPr>
              <a:t>way of </a:t>
            </a:r>
            <a:r>
              <a:rPr lang="en-CA" dirty="0" smtClean="0">
                <a:solidFill>
                  <a:schemeClr val="accent1">
                    <a:lumMod val="50000"/>
                  </a:schemeClr>
                </a:solidFill>
              </a:rPr>
              <a:t>teaching </a:t>
            </a:r>
            <a:r>
              <a:rPr lang="en-CA" dirty="0">
                <a:solidFill>
                  <a:schemeClr val="accent1">
                    <a:lumMod val="50000"/>
                  </a:schemeClr>
                </a:solidFill>
              </a:rPr>
              <a:t>about patients’ lived experiences, </a:t>
            </a:r>
            <a:r>
              <a:rPr lang="en-CA" dirty="0" smtClean="0"/>
              <a:t>allowing students </a:t>
            </a:r>
            <a:r>
              <a:rPr lang="en-CA" dirty="0"/>
              <a:t>to approach clinical encounters with </a:t>
            </a:r>
            <a:r>
              <a:rPr lang="en-CA" dirty="0" smtClean="0"/>
              <a:t>greater </a:t>
            </a:r>
            <a:r>
              <a:rPr lang="en-CA" dirty="0"/>
              <a:t>confidence</a:t>
            </a:r>
            <a:r>
              <a:rPr lang="en-CA" dirty="0" smtClean="0"/>
              <a:t>.</a:t>
            </a:r>
          </a:p>
          <a:p>
            <a:pPr marL="0" indent="0">
              <a:buNone/>
            </a:pPr>
            <a:endParaRPr lang="en-CA" i="1" dirty="0" smtClean="0"/>
          </a:p>
          <a:p>
            <a:pPr marL="0" indent="0">
              <a:buNone/>
            </a:pPr>
            <a:r>
              <a:rPr lang="en-CA" i="1" dirty="0" smtClean="0">
                <a:solidFill>
                  <a:schemeClr val="accent1">
                    <a:lumMod val="50000"/>
                  </a:schemeClr>
                </a:solidFill>
              </a:rPr>
              <a:t>“</a:t>
            </a:r>
            <a:r>
              <a:rPr lang="en-CA" i="1" dirty="0">
                <a:solidFill>
                  <a:schemeClr val="accent1">
                    <a:lumMod val="50000"/>
                  </a:schemeClr>
                </a:solidFill>
              </a:rPr>
              <a:t>The videos were just so touching…you can’t help but smile when you </a:t>
            </a:r>
            <a:r>
              <a:rPr lang="en-CA" i="1" dirty="0" smtClean="0">
                <a:solidFill>
                  <a:schemeClr val="accent1">
                    <a:lumMod val="50000"/>
                  </a:schemeClr>
                </a:solidFill>
              </a:rPr>
              <a:t> see them and </a:t>
            </a:r>
            <a:r>
              <a:rPr lang="en-CA" i="1" dirty="0">
                <a:solidFill>
                  <a:schemeClr val="accent1">
                    <a:lumMod val="50000"/>
                  </a:schemeClr>
                </a:solidFill>
              </a:rPr>
              <a:t>to see the experiences, and see where these people are coming from, so </a:t>
            </a:r>
            <a:r>
              <a:rPr lang="en-CA" i="1" dirty="0" smtClean="0">
                <a:solidFill>
                  <a:schemeClr val="accent1">
                    <a:lumMod val="50000"/>
                  </a:schemeClr>
                </a:solidFill>
              </a:rPr>
              <a:t>I found </a:t>
            </a:r>
            <a:r>
              <a:rPr lang="en-CA" i="1" dirty="0">
                <a:solidFill>
                  <a:schemeClr val="accent1">
                    <a:lumMod val="50000"/>
                  </a:schemeClr>
                </a:solidFill>
              </a:rPr>
              <a:t>those very effective.”</a:t>
            </a:r>
            <a:endParaRPr lang="en-CA" dirty="0">
              <a:solidFill>
                <a:schemeClr val="accent1">
                  <a:lumMod val="50000"/>
                </a:schemeClr>
              </a:solidFill>
            </a:endParaRPr>
          </a:p>
        </p:txBody>
      </p:sp>
    </p:spTree>
    <p:extLst>
      <p:ext uri="{BB962C8B-B14F-4D97-AF65-F5344CB8AC3E}">
        <p14:creationId xmlns:p14="http://schemas.microsoft.com/office/powerpoint/2010/main" val="4156884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74986" y="365127"/>
            <a:ext cx="10678814" cy="1325563"/>
          </a:xfrm>
        </p:spPr>
        <p:txBody>
          <a:bodyPr>
            <a:normAutofit fontScale="90000"/>
          </a:bodyPr>
          <a:lstStyle/>
          <a:p>
            <a:r>
              <a:rPr lang="en-CA" dirty="0"/>
              <a:t/>
            </a:r>
            <a:br>
              <a:rPr lang="en-CA" dirty="0"/>
            </a:br>
            <a:r>
              <a:rPr lang="en-CA" dirty="0" smtClean="0"/>
              <a:t>Lessons Learned-PE Interactions</a:t>
            </a:r>
            <a:r>
              <a:rPr lang="en-CA" dirty="0"/>
              <a:t/>
            </a:r>
            <a:br>
              <a:rPr lang="en-CA" dirty="0"/>
            </a:br>
            <a:endParaRPr lang="en-CA" dirty="0"/>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2" name="Content Placeholder 1"/>
          <p:cNvSpPr>
            <a:spLocks noGrp="1"/>
          </p:cNvSpPr>
          <p:nvPr>
            <p:ph idx="1"/>
          </p:nvPr>
        </p:nvSpPr>
        <p:spPr>
          <a:xfrm>
            <a:off x="674986" y="1635368"/>
            <a:ext cx="10568161" cy="4130635"/>
          </a:xfrm>
        </p:spPr>
        <p:txBody>
          <a:bodyPr>
            <a:normAutofit/>
          </a:bodyPr>
          <a:lstStyle/>
          <a:p>
            <a:pPr marL="0" indent="0">
              <a:buNone/>
            </a:pPr>
            <a:r>
              <a:rPr lang="en-CA" dirty="0" smtClean="0">
                <a:solidFill>
                  <a:schemeClr val="accent1">
                    <a:lumMod val="50000"/>
                  </a:schemeClr>
                </a:solidFill>
              </a:rPr>
              <a:t>Patient </a:t>
            </a:r>
            <a:r>
              <a:rPr lang="en-CA" dirty="0">
                <a:solidFill>
                  <a:schemeClr val="accent1">
                    <a:lumMod val="50000"/>
                  </a:schemeClr>
                </a:solidFill>
              </a:rPr>
              <a:t>educators add a powerful real-life dimension </a:t>
            </a:r>
            <a:r>
              <a:rPr lang="en-CA" dirty="0" smtClean="0"/>
              <a:t>to communication </a:t>
            </a:r>
            <a:r>
              <a:rPr lang="en-CA" dirty="0"/>
              <a:t>skills </a:t>
            </a:r>
            <a:r>
              <a:rPr lang="en-CA" dirty="0" smtClean="0"/>
              <a:t>teaching… </a:t>
            </a:r>
            <a:r>
              <a:rPr lang="en-CA" dirty="0">
                <a:solidFill>
                  <a:schemeClr val="accent1">
                    <a:lumMod val="50000"/>
                  </a:schemeClr>
                </a:solidFill>
              </a:rPr>
              <a:t>a valuable </a:t>
            </a:r>
            <a:r>
              <a:rPr lang="en-CA" dirty="0" smtClean="0">
                <a:solidFill>
                  <a:schemeClr val="accent1">
                    <a:lumMod val="50000"/>
                  </a:schemeClr>
                </a:solidFill>
              </a:rPr>
              <a:t>educational approach</a:t>
            </a:r>
            <a:r>
              <a:rPr lang="en-CA" dirty="0">
                <a:solidFill>
                  <a:schemeClr val="accent1">
                    <a:lumMod val="50000"/>
                  </a:schemeClr>
                </a:solidFill>
              </a:rPr>
              <a:t>. </a:t>
            </a:r>
          </a:p>
          <a:p>
            <a:pPr marL="0" indent="0">
              <a:buNone/>
            </a:pPr>
            <a:endParaRPr lang="en-CA" i="1" dirty="0" smtClean="0"/>
          </a:p>
          <a:p>
            <a:pPr marL="0" indent="0">
              <a:buNone/>
            </a:pPr>
            <a:r>
              <a:rPr lang="en-CA" i="1" dirty="0" smtClean="0">
                <a:solidFill>
                  <a:schemeClr val="accent1">
                    <a:lumMod val="50000"/>
                  </a:schemeClr>
                </a:solidFill>
              </a:rPr>
              <a:t>“</a:t>
            </a:r>
            <a:r>
              <a:rPr lang="en-CA" i="1" dirty="0">
                <a:solidFill>
                  <a:schemeClr val="accent1">
                    <a:lumMod val="50000"/>
                  </a:schemeClr>
                </a:solidFill>
              </a:rPr>
              <a:t>These vastly different situations were very interesting and enlightening in </a:t>
            </a:r>
            <a:r>
              <a:rPr lang="en-CA" i="1" dirty="0" smtClean="0">
                <a:solidFill>
                  <a:schemeClr val="accent1">
                    <a:lumMod val="50000"/>
                  </a:schemeClr>
                </a:solidFill>
              </a:rPr>
              <a:t>terms of…my </a:t>
            </a:r>
            <a:r>
              <a:rPr lang="en-CA" i="1" dirty="0">
                <a:solidFill>
                  <a:schemeClr val="accent1">
                    <a:lumMod val="50000"/>
                  </a:schemeClr>
                </a:solidFill>
              </a:rPr>
              <a:t>own understanding of intellectual and developmental disabilities. </a:t>
            </a:r>
            <a:r>
              <a:rPr lang="en-CA" i="1" dirty="0" smtClean="0">
                <a:solidFill>
                  <a:schemeClr val="accent1">
                    <a:lumMod val="50000"/>
                  </a:schemeClr>
                </a:solidFill>
              </a:rPr>
              <a:t>It’s important </a:t>
            </a:r>
            <a:r>
              <a:rPr lang="en-CA" i="1" dirty="0">
                <a:solidFill>
                  <a:schemeClr val="accent1">
                    <a:lumMod val="50000"/>
                  </a:schemeClr>
                </a:solidFill>
              </a:rPr>
              <a:t>to recognize that each person is their own individual</a:t>
            </a:r>
            <a:r>
              <a:rPr lang="en-CA" i="1">
                <a:solidFill>
                  <a:schemeClr val="accent1">
                    <a:lumMod val="50000"/>
                  </a:schemeClr>
                </a:solidFill>
              </a:rPr>
              <a:t>, </a:t>
            </a:r>
            <a:r>
              <a:rPr lang="en-CA" i="1" smtClean="0">
                <a:solidFill>
                  <a:schemeClr val="accent1">
                    <a:lumMod val="50000"/>
                  </a:schemeClr>
                </a:solidFill>
              </a:rPr>
              <a:t>they’ve </a:t>
            </a:r>
            <a:r>
              <a:rPr lang="en-CA" i="1" dirty="0" smtClean="0">
                <a:solidFill>
                  <a:schemeClr val="accent1">
                    <a:lumMod val="50000"/>
                  </a:schemeClr>
                </a:solidFill>
              </a:rPr>
              <a:t>got</a:t>
            </a:r>
            <a:r>
              <a:rPr lang="en-CA" i="1" dirty="0">
                <a:solidFill>
                  <a:schemeClr val="accent1">
                    <a:lumMod val="50000"/>
                  </a:schemeClr>
                </a:solidFill>
              </a:rPr>
              <a:t> different ways of communicating and…it really required a lot of adaptive </a:t>
            </a:r>
            <a:r>
              <a:rPr lang="en-CA" i="1" dirty="0" smtClean="0">
                <a:solidFill>
                  <a:schemeClr val="accent1">
                    <a:lumMod val="50000"/>
                  </a:schemeClr>
                </a:solidFill>
              </a:rPr>
              <a:t>skills to…be </a:t>
            </a:r>
            <a:r>
              <a:rPr lang="en-CA" i="1" dirty="0">
                <a:solidFill>
                  <a:schemeClr val="accent1">
                    <a:lumMod val="50000"/>
                  </a:schemeClr>
                </a:solidFill>
              </a:rPr>
              <a:t>able to communicate with each patient.”</a:t>
            </a:r>
            <a:endParaRPr lang="en-CA" dirty="0">
              <a:solidFill>
                <a:schemeClr val="accent1">
                  <a:lumMod val="50000"/>
                </a:schemeClr>
              </a:solidFill>
            </a:endParaRPr>
          </a:p>
          <a:p>
            <a:pPr marL="0" indent="0">
              <a:buNone/>
            </a:pPr>
            <a:endParaRPr lang="en-CA" dirty="0" smtClean="0"/>
          </a:p>
        </p:txBody>
      </p:sp>
    </p:spTree>
    <p:extLst>
      <p:ext uri="{BB962C8B-B14F-4D97-AF65-F5344CB8AC3E}">
        <p14:creationId xmlns:p14="http://schemas.microsoft.com/office/powerpoint/2010/main" val="1215249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CA" dirty="0" smtClean="0"/>
              <a:t>C of C Blended Learning &amp; Blended Research</a:t>
            </a:r>
            <a:endParaRPr lang="en-CA" dirty="0"/>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pic>
        <p:nvPicPr>
          <p:cNvPr id="1026"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384196" y="1527529"/>
            <a:ext cx="7331616" cy="442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428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CA" dirty="0" smtClean="0"/>
              <a:t>Further Research: Focus on PE/SP Experience </a:t>
            </a:r>
            <a:endParaRPr lang="en-CA" dirty="0"/>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2" name="Content Placeholder 1"/>
          <p:cNvSpPr>
            <a:spLocks noGrp="1"/>
          </p:cNvSpPr>
          <p:nvPr>
            <p:ph idx="1"/>
          </p:nvPr>
        </p:nvSpPr>
        <p:spPr/>
        <p:txBody>
          <a:bodyPr/>
          <a:lstStyle/>
          <a:p>
            <a:endParaRPr lang="en-CA" dirty="0"/>
          </a:p>
        </p:txBody>
      </p:sp>
      <p:pic>
        <p:nvPicPr>
          <p:cNvPr id="3" name="Picture 2" descr="\\files1\userfiles$\kboyd\My Documents\My Pictures\Pepple\SP focus group.jpg"/>
          <p:cNvPicPr>
            <a:picLocks noChangeAspect="1" noChangeArrowheads="1"/>
          </p:cNvPicPr>
          <p:nvPr/>
        </p:nvPicPr>
        <p:blipFill rotWithShape="1">
          <a:blip r:embed="rId6">
            <a:extLst>
              <a:ext uri="{28A0092B-C50C-407E-A947-70E740481C1C}">
                <a14:useLocalDpi xmlns:a14="http://schemas.microsoft.com/office/drawing/2010/main" val="0"/>
              </a:ext>
            </a:extLst>
          </a:blip>
          <a:srcRect t="30256" r="1153" b="24615"/>
          <a:stretch/>
        </p:blipFill>
        <p:spPr bwMode="auto">
          <a:xfrm>
            <a:off x="674986" y="1740875"/>
            <a:ext cx="10885822" cy="370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6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CA" dirty="0" smtClean="0"/>
              <a:t>Curriculum of Caring: Knowledge Translation </a:t>
            </a:r>
            <a:endParaRPr lang="en-CA" dirty="0"/>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2" name="Content Placeholder 1"/>
          <p:cNvSpPr>
            <a:spLocks noGrp="1"/>
          </p:cNvSpPr>
          <p:nvPr>
            <p:ph idx="1"/>
          </p:nvPr>
        </p:nvSpPr>
        <p:spPr/>
        <p:txBody>
          <a:bodyPr/>
          <a:lstStyle/>
          <a:p>
            <a:endParaRPr lang="en-CA" dirty="0"/>
          </a:p>
        </p:txBody>
      </p:sp>
      <p:pic>
        <p:nvPicPr>
          <p:cNvPr id="7170" name="Picture 2" descr="C:\Users\kboyd\AppData\Local\Microsoft\Windows\Temporary Internet Files\Content.Outlook\77M65U92\Pepple 2.jpg"/>
          <p:cNvPicPr>
            <a:picLocks noChangeAspect="1" noChangeArrowheads="1"/>
          </p:cNvPicPr>
          <p:nvPr/>
        </p:nvPicPr>
        <p:blipFill rotWithShape="1">
          <a:blip r:embed="rId6">
            <a:extLst>
              <a:ext uri="{28A0092B-C50C-407E-A947-70E740481C1C}">
                <a14:useLocalDpi xmlns:a14="http://schemas.microsoft.com/office/drawing/2010/main" val="0"/>
              </a:ext>
            </a:extLst>
          </a:blip>
          <a:srcRect t="18524" r="4009" b="29751"/>
          <a:stretch/>
        </p:blipFill>
        <p:spPr bwMode="auto">
          <a:xfrm>
            <a:off x="674986" y="1519577"/>
            <a:ext cx="10644627" cy="428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4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CA" dirty="0"/>
              <a:t> </a:t>
            </a:r>
            <a:r>
              <a:rPr lang="en-CA" dirty="0" smtClean="0"/>
              <a:t>       </a:t>
            </a:r>
            <a:r>
              <a:rPr lang="en-CA" dirty="0" err="1" smtClean="0"/>
              <a:t>MacART</a:t>
            </a:r>
            <a:r>
              <a:rPr lang="en-CA" dirty="0" smtClean="0"/>
              <a:t> </a:t>
            </a:r>
            <a:r>
              <a:rPr lang="en-CA" dirty="0"/>
              <a:t>R</a:t>
            </a:r>
            <a:r>
              <a:rPr lang="en-CA" dirty="0" smtClean="0"/>
              <a:t>esearchers of Great Stature</a:t>
            </a:r>
            <a:endParaRPr lang="en-CA" dirty="0"/>
          </a:p>
        </p:txBody>
      </p:sp>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 y="6072429"/>
            <a:ext cx="1200319" cy="685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390" y="1491197"/>
            <a:ext cx="4392000" cy="439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files1\userfiles$\kboyd\My Documents\My Pictures\Pepple\Mark dad MacAR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1037" y="1455197"/>
            <a:ext cx="4464000" cy="446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99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smtClean="0">
                <a:solidFill>
                  <a:schemeClr val="bg1"/>
                </a:solidFill>
                <a:latin typeface="+mn-lt"/>
              </a:rPr>
              <a:t>Need </a:t>
            </a:r>
            <a:endParaRPr lang="en-US" sz="4800" dirty="0">
              <a:solidFill>
                <a:schemeClr val="bg1"/>
              </a:solidFill>
              <a:latin typeface="+mn-lt"/>
            </a:endParaRP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06665" y="6291183"/>
            <a:ext cx="4420217" cy="447737"/>
          </a:xfrm>
        </p:spPr>
      </p:pic>
      <p:pic>
        <p:nvPicPr>
          <p:cNvPr id="15" name="Content Placeholder 14"/>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 t="6229" r="-685"/>
          <a:stretch/>
        </p:blipFill>
        <p:spPr>
          <a:xfrm>
            <a:off x="1713386" y="703384"/>
            <a:ext cx="8046075" cy="5468719"/>
          </a:xfrm>
          <a:prstGeom prst="rect">
            <a:avLst/>
          </a:prstGeom>
          <a:ln>
            <a:noFill/>
          </a:ln>
          <a:effectLst>
            <a:softEdge rad="112500"/>
          </a:effectLst>
        </p:spPr>
      </p:pic>
      <p:sp>
        <p:nvSpPr>
          <p:cNvPr id="5" name="Rectangle 4"/>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46" y="6172104"/>
            <a:ext cx="1200319" cy="68589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Tree>
    <p:extLst>
      <p:ext uri="{BB962C8B-B14F-4D97-AF65-F5344CB8AC3E}">
        <p14:creationId xmlns:p14="http://schemas.microsoft.com/office/powerpoint/2010/main" val="62795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37" y="385753"/>
            <a:ext cx="12192000" cy="6096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0"/>
            <a:ext cx="12191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2021" r="11659"/>
          <a:stretch/>
        </p:blipFill>
        <p:spPr bwMode="auto">
          <a:xfrm>
            <a:off x="42653" y="0"/>
            <a:ext cx="1214934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4" y="3"/>
            <a:ext cx="12166597" cy="6867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37" y="0"/>
            <a:ext cx="122217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b="15903"/>
          <a:stretch/>
        </p:blipFill>
        <p:spPr bwMode="auto">
          <a:xfrm>
            <a:off x="-4431" y="5579"/>
            <a:ext cx="12196429" cy="6968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7820" r="6060"/>
          <a:stretch/>
        </p:blipFill>
        <p:spPr bwMode="auto">
          <a:xfrm>
            <a:off x="-14868" y="-53178"/>
            <a:ext cx="12221737" cy="697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4801" y="2915296"/>
            <a:ext cx="11684001" cy="742307"/>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457907"/>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4000"/>
                            </p:stCondLst>
                            <p:childTnLst>
                              <p:par>
                                <p:cTn id="9" presetID="10" presetClass="entr" presetSubtype="0" fill="hold" nodeType="afterEffect">
                                  <p:stCondLst>
                                    <p:cond delay="200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2000"/>
                                        <p:tgtEl>
                                          <p:spTgt spid="3074"/>
                                        </p:tgtEl>
                                      </p:cBhvr>
                                    </p:animEffect>
                                  </p:childTnLst>
                                </p:cTn>
                              </p:par>
                            </p:childTnLst>
                          </p:cTn>
                        </p:par>
                        <p:par>
                          <p:cTn id="12" fill="hold">
                            <p:stCondLst>
                              <p:cond delay="8000"/>
                            </p:stCondLst>
                            <p:childTnLst>
                              <p:par>
                                <p:cTn id="13" presetID="10" presetClass="entr" presetSubtype="0" fill="hold" nodeType="afterEffect">
                                  <p:stCondLst>
                                    <p:cond delay="200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2000"/>
                                        <p:tgtEl>
                                          <p:spTgt spid="3076"/>
                                        </p:tgtEl>
                                      </p:cBhvr>
                                    </p:animEffect>
                                  </p:childTnLst>
                                </p:cTn>
                              </p:par>
                            </p:childTnLst>
                          </p:cTn>
                        </p:par>
                        <p:par>
                          <p:cTn id="16" fill="hold">
                            <p:stCondLst>
                              <p:cond delay="12000"/>
                            </p:stCondLst>
                            <p:childTnLst>
                              <p:par>
                                <p:cTn id="17" presetID="10" presetClass="entr" presetSubtype="0" fill="hold" nodeType="afterEffect">
                                  <p:stCondLst>
                                    <p:cond delay="2000"/>
                                  </p:stCondLst>
                                  <p:childTnLst>
                                    <p:set>
                                      <p:cBhvr>
                                        <p:cTn id="18" dur="1" fill="hold">
                                          <p:stCondLst>
                                            <p:cond delay="0"/>
                                          </p:stCondLst>
                                        </p:cTn>
                                        <p:tgtEl>
                                          <p:spTgt spid="3077"/>
                                        </p:tgtEl>
                                        <p:attrNameLst>
                                          <p:attrName>style.visibility</p:attrName>
                                        </p:attrNameLst>
                                      </p:cBhvr>
                                      <p:to>
                                        <p:strVal val="visible"/>
                                      </p:to>
                                    </p:set>
                                    <p:animEffect transition="in" filter="fade">
                                      <p:cBhvr>
                                        <p:cTn id="19" dur="2000"/>
                                        <p:tgtEl>
                                          <p:spTgt spid="3077"/>
                                        </p:tgtEl>
                                      </p:cBhvr>
                                    </p:animEffect>
                                  </p:childTnLst>
                                </p:cTn>
                              </p:par>
                            </p:childTnLst>
                          </p:cTn>
                        </p:par>
                        <p:par>
                          <p:cTn id="20" fill="hold">
                            <p:stCondLst>
                              <p:cond delay="16000"/>
                            </p:stCondLst>
                            <p:childTnLst>
                              <p:par>
                                <p:cTn id="21" presetID="10" presetClass="entr" presetSubtype="0" fill="hold" nodeType="afterEffect">
                                  <p:stCondLst>
                                    <p:cond delay="2000"/>
                                  </p:stCondLst>
                                  <p:childTnLst>
                                    <p:set>
                                      <p:cBhvr>
                                        <p:cTn id="22" dur="1" fill="hold">
                                          <p:stCondLst>
                                            <p:cond delay="0"/>
                                          </p:stCondLst>
                                        </p:cTn>
                                        <p:tgtEl>
                                          <p:spTgt spid="3079"/>
                                        </p:tgtEl>
                                        <p:attrNameLst>
                                          <p:attrName>style.visibility</p:attrName>
                                        </p:attrNameLst>
                                      </p:cBhvr>
                                      <p:to>
                                        <p:strVal val="visible"/>
                                      </p:to>
                                    </p:set>
                                    <p:animEffect transition="in" filter="fade">
                                      <p:cBhvr>
                                        <p:cTn id="23" dur="2000"/>
                                        <p:tgtEl>
                                          <p:spTgt spid="3079"/>
                                        </p:tgtEl>
                                      </p:cBhvr>
                                    </p:animEffect>
                                  </p:childTnLst>
                                </p:cTn>
                              </p:par>
                            </p:childTnLst>
                          </p:cTn>
                        </p:par>
                        <p:par>
                          <p:cTn id="24" fill="hold">
                            <p:stCondLst>
                              <p:cond delay="20000"/>
                            </p:stCondLst>
                            <p:childTnLst>
                              <p:par>
                                <p:cTn id="25" presetID="10" presetClass="entr" presetSubtype="0" fill="hold" nodeType="afterEffect">
                                  <p:stCondLst>
                                    <p:cond delay="200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2000"/>
                                        <p:tgtEl>
                                          <p:spTgt spid="3080"/>
                                        </p:tgtEl>
                                      </p:cBhvr>
                                    </p:animEffect>
                                  </p:childTnLst>
                                </p:cTn>
                              </p:par>
                            </p:childTnLst>
                          </p:cTn>
                        </p:par>
                        <p:par>
                          <p:cTn id="28" fill="hold">
                            <p:stCondLst>
                              <p:cond delay="24000"/>
                            </p:stCondLst>
                            <p:childTnLst>
                              <p:par>
                                <p:cTn id="29" presetID="10" presetClass="entr" presetSubtype="0" fill="hold" nodeType="afterEffect">
                                  <p:stCondLst>
                                    <p:cond delay="2000"/>
                                  </p:stCondLst>
                                  <p:childTnLst>
                                    <p:set>
                                      <p:cBhvr>
                                        <p:cTn id="30" dur="1" fill="hold">
                                          <p:stCondLst>
                                            <p:cond delay="0"/>
                                          </p:stCondLst>
                                        </p:cTn>
                                        <p:tgtEl>
                                          <p:spTgt spid="3081"/>
                                        </p:tgtEl>
                                        <p:attrNameLst>
                                          <p:attrName>style.visibility</p:attrName>
                                        </p:attrNameLst>
                                      </p:cBhvr>
                                      <p:to>
                                        <p:strVal val="visible"/>
                                      </p:to>
                                    </p:set>
                                    <p:animEffect transition="in" filter="fade">
                                      <p:cBhvr>
                                        <p:cTn id="31" dur="2000"/>
                                        <p:tgtEl>
                                          <p:spTgt spid="308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2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540"/>
          <a:stretch/>
        </p:blipFill>
        <p:spPr>
          <a:xfrm>
            <a:off x="2003832" y="519829"/>
            <a:ext cx="7706837" cy="5769003"/>
          </a:xfrm>
          <a:prstGeom prst="rect">
            <a:avLst/>
          </a:prstGeom>
        </p:spPr>
      </p:pic>
    </p:spTree>
    <p:extLst>
      <p:ext uri="{BB962C8B-B14F-4D97-AF65-F5344CB8AC3E}">
        <p14:creationId xmlns:p14="http://schemas.microsoft.com/office/powerpoint/2010/main" val="2287460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09" y="6145802"/>
            <a:ext cx="1200319" cy="68589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15" name="Title 14"/>
          <p:cNvSpPr>
            <a:spLocks noGrp="1"/>
          </p:cNvSpPr>
          <p:nvPr>
            <p:ph type="ctrTitle"/>
          </p:nvPr>
        </p:nvSpPr>
        <p:spPr/>
        <p:txBody>
          <a:bodyPr/>
          <a:lstStyle/>
          <a:p>
            <a:r>
              <a:rPr lang="en-CA" dirty="0" smtClean="0"/>
              <a:t>Curriculum of Caring</a:t>
            </a:r>
            <a:br>
              <a:rPr lang="en-CA" dirty="0" smtClean="0"/>
            </a:br>
            <a:r>
              <a:rPr lang="en-CA" dirty="0" smtClean="0"/>
              <a:t>Narrative &amp; Evidence</a:t>
            </a:r>
            <a:endParaRPr lang="en-CA" dirty="0"/>
          </a:p>
        </p:txBody>
      </p:sp>
      <p:sp>
        <p:nvSpPr>
          <p:cNvPr id="16" name="Subtitle 15"/>
          <p:cNvSpPr>
            <a:spLocks noGrp="1"/>
          </p:cNvSpPr>
          <p:nvPr>
            <p:ph type="subTitle" idx="1"/>
          </p:nvPr>
        </p:nvSpPr>
        <p:spPr/>
        <p:txBody>
          <a:bodyPr>
            <a:normAutofit/>
          </a:bodyPr>
          <a:lstStyle/>
          <a:p>
            <a:r>
              <a:rPr lang="en-CA" sz="4800" dirty="0" smtClean="0"/>
              <a:t>Face to Face</a:t>
            </a:r>
            <a:endParaRPr lang="en-CA" sz="4800" dirty="0"/>
          </a:p>
        </p:txBody>
      </p:sp>
    </p:spTree>
    <p:extLst>
      <p:ext uri="{BB962C8B-B14F-4D97-AF65-F5344CB8AC3E}">
        <p14:creationId xmlns:p14="http://schemas.microsoft.com/office/powerpoint/2010/main" val="2305012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09" y="6145802"/>
            <a:ext cx="1200319" cy="68589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9" name="Title 8"/>
          <p:cNvSpPr>
            <a:spLocks noGrp="1"/>
          </p:cNvSpPr>
          <p:nvPr>
            <p:ph type="title"/>
          </p:nvPr>
        </p:nvSpPr>
        <p:spPr/>
        <p:txBody>
          <a:bodyPr/>
          <a:lstStyle/>
          <a:p>
            <a:r>
              <a:rPr lang="en-CA" dirty="0" smtClean="0"/>
              <a:t>C of C Narrative </a:t>
            </a:r>
            <a:r>
              <a:rPr lang="en-CA" dirty="0"/>
              <a:t>&amp; Evidence </a:t>
            </a:r>
            <a:r>
              <a:rPr lang="en-CA" dirty="0" smtClean="0"/>
              <a:t>: Face to Face</a:t>
            </a:r>
            <a:endParaRPr lang="en-CA" dirty="0"/>
          </a:p>
        </p:txBody>
      </p:sp>
      <p:sp>
        <p:nvSpPr>
          <p:cNvPr id="10" name="Text Placeholder 9"/>
          <p:cNvSpPr>
            <a:spLocks noGrp="1"/>
          </p:cNvSpPr>
          <p:nvPr>
            <p:ph type="body" idx="1"/>
          </p:nvPr>
        </p:nvSpPr>
        <p:spPr>
          <a:xfrm>
            <a:off x="797268" y="967154"/>
            <a:ext cx="5157787" cy="1186229"/>
          </a:xfrm>
        </p:spPr>
        <p:txBody>
          <a:bodyPr>
            <a:normAutofit/>
          </a:bodyPr>
          <a:lstStyle/>
          <a:p>
            <a:r>
              <a:rPr lang="en-CA" sz="3200" dirty="0" smtClean="0"/>
              <a:t>Mark (aka Luke Skywalker)</a:t>
            </a:r>
            <a:endParaRPr lang="en-CA" sz="3200" dirty="0"/>
          </a:p>
        </p:txBody>
      </p:sp>
      <p:pic>
        <p:nvPicPr>
          <p:cNvPr id="14" name="Content Placeholder 13"/>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899691" y="2270941"/>
            <a:ext cx="4912784" cy="3684588"/>
          </a:xfrm>
          <a:prstGeom prst="rect">
            <a:avLst/>
          </a:prstGeom>
          <a:ln>
            <a:noFill/>
          </a:ln>
          <a:effectLst>
            <a:softEdge rad="112500"/>
          </a:effectLst>
        </p:spPr>
      </p:pic>
      <p:sp>
        <p:nvSpPr>
          <p:cNvPr id="12" name="Text Placeholder 11"/>
          <p:cNvSpPr>
            <a:spLocks noGrp="1"/>
          </p:cNvSpPr>
          <p:nvPr>
            <p:ph type="body" sz="quarter" idx="3"/>
          </p:nvPr>
        </p:nvSpPr>
        <p:spPr>
          <a:xfrm>
            <a:off x="6059959" y="1311887"/>
            <a:ext cx="5183188" cy="823912"/>
          </a:xfrm>
        </p:spPr>
        <p:txBody>
          <a:bodyPr>
            <a:normAutofit/>
          </a:bodyPr>
          <a:lstStyle/>
          <a:p>
            <a:r>
              <a:rPr lang="en-CA" sz="3200" dirty="0" smtClean="0"/>
              <a:t> </a:t>
            </a:r>
            <a:r>
              <a:rPr lang="en-CA" sz="3200" dirty="0"/>
              <a:t>has a </a:t>
            </a:r>
            <a:r>
              <a:rPr lang="en-CA" sz="3200" dirty="0" smtClean="0"/>
              <a:t>message</a:t>
            </a:r>
            <a:r>
              <a:rPr lang="en-CA" sz="3200" dirty="0"/>
              <a:t> </a:t>
            </a:r>
            <a:r>
              <a:rPr lang="en-CA" sz="3200" dirty="0" smtClean="0"/>
              <a:t>for you…</a:t>
            </a:r>
            <a:endParaRPr lang="en-CA" sz="3200" dirty="0"/>
          </a:p>
        </p:txBody>
      </p:sp>
      <p:pic>
        <p:nvPicPr>
          <p:cNvPr id="15" name="Content Placeholder 14"/>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6274702" y="2270941"/>
            <a:ext cx="4912784" cy="3684588"/>
          </a:xfrm>
          <a:prstGeom prst="rect">
            <a:avLst/>
          </a:prstGeom>
          <a:ln>
            <a:noFill/>
          </a:ln>
          <a:effectLst>
            <a:softEdge rad="112500"/>
          </a:effectLst>
        </p:spPr>
      </p:pic>
    </p:spTree>
    <p:extLst>
      <p:ext uri="{BB962C8B-B14F-4D97-AF65-F5344CB8AC3E}">
        <p14:creationId xmlns:p14="http://schemas.microsoft.com/office/powerpoint/2010/main" val="1923712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09" y="6145802"/>
            <a:ext cx="1200319" cy="68589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2" name="Title 1"/>
          <p:cNvSpPr>
            <a:spLocks noGrp="1"/>
          </p:cNvSpPr>
          <p:nvPr>
            <p:ph type="title"/>
          </p:nvPr>
        </p:nvSpPr>
        <p:spPr/>
        <p:txBody>
          <a:bodyPr/>
          <a:lstStyle/>
          <a:p>
            <a:r>
              <a:rPr lang="en-CA" dirty="0" smtClean="0"/>
              <a:t>      I help students become better doctors</a:t>
            </a:r>
            <a:endParaRPr lang="en-CA" dirty="0"/>
          </a:p>
        </p:txBody>
      </p:sp>
      <p:pic>
        <p:nvPicPr>
          <p:cNvPr id="19" name="Content Placeholder 18"/>
          <p:cNvPicPr>
            <a:picLocks noGrp="1" noChangeAspect="1"/>
          </p:cNvPicPr>
          <p:nvPr>
            <p:ph idx="1"/>
          </p:nvPr>
        </p:nvPicPr>
        <p:blipFill rotWithShape="1">
          <a:blip r:embed="rId6">
            <a:extLst>
              <a:ext uri="{28A0092B-C50C-407E-A947-70E740481C1C}">
                <a14:useLocalDpi xmlns:a14="http://schemas.microsoft.com/office/drawing/2010/main" val="0"/>
              </a:ext>
            </a:extLst>
          </a:blip>
          <a:srcRect r="854" b="6570"/>
          <a:stretch/>
        </p:blipFill>
        <p:spPr>
          <a:xfrm>
            <a:off x="2884029" y="1491529"/>
            <a:ext cx="6342569" cy="4464000"/>
          </a:xfrm>
          <a:prstGeom prst="rect">
            <a:avLst/>
          </a:prstGeom>
          <a:ln>
            <a:noFill/>
          </a:ln>
          <a:effectLst>
            <a:softEdge rad="112500"/>
          </a:effectLst>
        </p:spPr>
      </p:pic>
    </p:spTree>
    <p:extLst>
      <p:ext uri="{BB962C8B-B14F-4D97-AF65-F5344CB8AC3E}">
        <p14:creationId xmlns:p14="http://schemas.microsoft.com/office/powerpoint/2010/main" val="4095218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09" y="6145802"/>
            <a:ext cx="1200319" cy="68589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3" name="Title 2"/>
          <p:cNvSpPr>
            <a:spLocks noGrp="1"/>
          </p:cNvSpPr>
          <p:nvPr>
            <p:ph type="title"/>
          </p:nvPr>
        </p:nvSpPr>
        <p:spPr/>
        <p:txBody>
          <a:bodyPr>
            <a:normAutofit fontScale="90000"/>
          </a:bodyPr>
          <a:lstStyle/>
          <a:p>
            <a:pPr algn="ctr"/>
            <a:r>
              <a:rPr lang="en-CA" dirty="0" smtClean="0">
                <a:solidFill>
                  <a:prstClr val="black"/>
                </a:solidFill>
              </a:rPr>
              <a:t/>
            </a:r>
            <a:br>
              <a:rPr lang="en-CA" dirty="0" smtClean="0">
                <a:solidFill>
                  <a:prstClr val="black"/>
                </a:solidFill>
              </a:rPr>
            </a:br>
            <a:r>
              <a:rPr lang="en-CA" dirty="0" smtClean="0">
                <a:solidFill>
                  <a:prstClr val="black"/>
                </a:solidFill>
              </a:rPr>
              <a:t>  </a:t>
            </a:r>
            <a:r>
              <a:rPr lang="en-CA" sz="5300" dirty="0" smtClean="0">
                <a:solidFill>
                  <a:prstClr val="black"/>
                </a:solidFill>
              </a:rPr>
              <a:t>Evidence … Narrative</a:t>
            </a:r>
            <a:br>
              <a:rPr lang="en-CA" sz="5300" dirty="0" smtClean="0">
                <a:solidFill>
                  <a:prstClr val="black"/>
                </a:solidFill>
              </a:rPr>
            </a:br>
            <a:r>
              <a:rPr lang="en-CA" sz="5300" dirty="0" smtClean="0">
                <a:solidFill>
                  <a:prstClr val="black"/>
                </a:solidFill>
              </a:rPr>
              <a:t>Face-off…Face </a:t>
            </a:r>
            <a:r>
              <a:rPr lang="en-CA" sz="5300" dirty="0">
                <a:solidFill>
                  <a:prstClr val="black"/>
                </a:solidFill>
              </a:rPr>
              <a:t>on</a:t>
            </a:r>
            <a:r>
              <a:rPr lang="en-CA" sz="3200" dirty="0"/>
              <a:t/>
            </a:r>
            <a:br>
              <a:rPr lang="en-CA" sz="3200" dirty="0"/>
            </a:br>
            <a:endParaRPr lang="en-CA" dirty="0"/>
          </a:p>
        </p:txBody>
      </p:sp>
      <p:sp>
        <p:nvSpPr>
          <p:cNvPr id="2" name="Text Placeholder 1"/>
          <p:cNvSpPr>
            <a:spLocks noGrp="1"/>
          </p:cNvSpPr>
          <p:nvPr>
            <p:ph type="body" idx="1"/>
          </p:nvPr>
        </p:nvSpPr>
        <p:spPr/>
        <p:txBody>
          <a:bodyPr/>
          <a:lstStyle/>
          <a:p>
            <a:endParaRPr lang="en-CA" dirty="0"/>
          </a:p>
        </p:txBody>
      </p:sp>
      <p:pic>
        <p:nvPicPr>
          <p:cNvPr id="12" name="Content Placeholder 11"/>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944309" y="2135798"/>
            <a:ext cx="4938505" cy="3684588"/>
          </a:xfrm>
          <a:prstGeom prst="rect">
            <a:avLst/>
          </a:prstGeom>
          <a:ln>
            <a:noFill/>
          </a:ln>
          <a:effectLst>
            <a:softEdge rad="112500"/>
          </a:effectLst>
        </p:spPr>
      </p:pic>
      <p:sp>
        <p:nvSpPr>
          <p:cNvPr id="9" name="Text Placeholder 8"/>
          <p:cNvSpPr>
            <a:spLocks noGrp="1"/>
          </p:cNvSpPr>
          <p:nvPr>
            <p:ph type="body" sz="quarter" idx="3"/>
          </p:nvPr>
        </p:nvSpPr>
        <p:spPr/>
        <p:txBody>
          <a:bodyPr/>
          <a:lstStyle/>
          <a:p>
            <a:endParaRPr lang="en-CA"/>
          </a:p>
        </p:txBody>
      </p:sp>
      <p:pic>
        <p:nvPicPr>
          <p:cNvPr id="13" name="Content Placeholder 12"/>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277118" y="2100628"/>
            <a:ext cx="4938505" cy="3684588"/>
          </a:xfrm>
          <a:prstGeom prst="rect">
            <a:avLst/>
          </a:prstGeom>
          <a:ln>
            <a:noFill/>
          </a:ln>
          <a:effectLst>
            <a:softEdge rad="112500"/>
          </a:effectLst>
        </p:spPr>
      </p:pic>
    </p:spTree>
    <p:extLst>
      <p:ext uri="{BB962C8B-B14F-4D97-AF65-F5344CB8AC3E}">
        <p14:creationId xmlns:p14="http://schemas.microsoft.com/office/powerpoint/2010/main" val="1270551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29" y="6275959"/>
            <a:ext cx="4420217" cy="4477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09" y="6145802"/>
            <a:ext cx="1200319" cy="68589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2" name="Title 1"/>
          <p:cNvSpPr>
            <a:spLocks noGrp="1"/>
          </p:cNvSpPr>
          <p:nvPr>
            <p:ph type="title"/>
          </p:nvPr>
        </p:nvSpPr>
        <p:spPr/>
        <p:txBody>
          <a:bodyPr>
            <a:normAutofit/>
          </a:bodyPr>
          <a:lstStyle/>
          <a:p>
            <a:r>
              <a:rPr lang="en-CA" sz="6000" dirty="0" smtClean="0"/>
              <a:t>         Narrative </a:t>
            </a:r>
            <a:r>
              <a:rPr lang="en-CA" sz="6000" dirty="0"/>
              <a:t>&amp; </a:t>
            </a:r>
            <a:r>
              <a:rPr lang="en-CA" sz="6000" dirty="0" smtClean="0"/>
              <a:t>Evidence</a:t>
            </a:r>
            <a:endParaRPr lang="en-CA" sz="6000" dirty="0"/>
          </a:p>
        </p:txBody>
      </p:sp>
      <p:sp>
        <p:nvSpPr>
          <p:cNvPr id="3" name="Text Placeholder 2"/>
          <p:cNvSpPr>
            <a:spLocks noGrp="1"/>
          </p:cNvSpPr>
          <p:nvPr>
            <p:ph type="body" idx="1"/>
          </p:nvPr>
        </p:nvSpPr>
        <p:spPr/>
        <p:txBody>
          <a:bodyPr>
            <a:normAutofit/>
          </a:bodyPr>
          <a:lstStyle/>
          <a:p>
            <a:r>
              <a:rPr lang="en-CA" sz="4000" dirty="0"/>
              <a:t>Narrative Approach </a:t>
            </a:r>
          </a:p>
        </p:txBody>
      </p:sp>
      <p:sp>
        <p:nvSpPr>
          <p:cNvPr id="9" name="Content Placeholder 8"/>
          <p:cNvSpPr>
            <a:spLocks noGrp="1"/>
          </p:cNvSpPr>
          <p:nvPr>
            <p:ph sz="half" idx="2"/>
          </p:nvPr>
        </p:nvSpPr>
        <p:spPr/>
        <p:txBody>
          <a:bodyPr/>
          <a:lstStyle/>
          <a:p>
            <a:pPr marL="0" indent="0">
              <a:buNone/>
            </a:pPr>
            <a:r>
              <a:rPr lang="en-CA" dirty="0">
                <a:solidFill>
                  <a:schemeClr val="accent1">
                    <a:lumMod val="50000"/>
                  </a:schemeClr>
                </a:solidFill>
              </a:rPr>
              <a:t>Power of personal </a:t>
            </a:r>
            <a:r>
              <a:rPr lang="en-CA" dirty="0" smtClean="0">
                <a:solidFill>
                  <a:schemeClr val="accent1">
                    <a:lumMod val="50000"/>
                  </a:schemeClr>
                </a:solidFill>
              </a:rPr>
              <a:t>perspectives</a:t>
            </a:r>
          </a:p>
          <a:p>
            <a:pPr marL="0" indent="0">
              <a:buNone/>
            </a:pPr>
            <a:r>
              <a:rPr lang="en-CA" dirty="0" smtClean="0">
                <a:solidFill>
                  <a:schemeClr val="accent1">
                    <a:lumMod val="50000"/>
                  </a:schemeClr>
                </a:solidFill>
              </a:rPr>
              <a:t>In person </a:t>
            </a:r>
            <a:r>
              <a:rPr lang="en-CA" dirty="0" smtClean="0"/>
              <a:t>with students </a:t>
            </a:r>
            <a:r>
              <a:rPr lang="en-CA" dirty="0"/>
              <a:t>&amp;</a:t>
            </a:r>
            <a:r>
              <a:rPr lang="en-CA" dirty="0" smtClean="0"/>
              <a:t> via </a:t>
            </a:r>
            <a:r>
              <a:rPr lang="en-CA" dirty="0" smtClean="0">
                <a:solidFill>
                  <a:schemeClr val="accent1">
                    <a:lumMod val="50000"/>
                  </a:schemeClr>
                </a:solidFill>
              </a:rPr>
              <a:t>video</a:t>
            </a:r>
            <a:r>
              <a:rPr lang="en-CA" dirty="0" smtClean="0"/>
              <a:t> available on </a:t>
            </a:r>
            <a:r>
              <a:rPr lang="en-CA" dirty="0" err="1" smtClean="0"/>
              <a:t>CofC</a:t>
            </a:r>
            <a:r>
              <a:rPr lang="en-CA" dirty="0" smtClean="0"/>
              <a:t> website </a:t>
            </a:r>
            <a:endParaRPr lang="en-CA" dirty="0"/>
          </a:p>
          <a:p>
            <a:pPr marL="0" indent="0">
              <a:buNone/>
            </a:pPr>
            <a:r>
              <a:rPr lang="en-CA" dirty="0" smtClean="0"/>
              <a:t> </a:t>
            </a:r>
            <a:endParaRPr lang="en-CA" dirty="0"/>
          </a:p>
        </p:txBody>
      </p:sp>
      <p:sp>
        <p:nvSpPr>
          <p:cNvPr id="10" name="Text Placeholder 9"/>
          <p:cNvSpPr>
            <a:spLocks noGrp="1"/>
          </p:cNvSpPr>
          <p:nvPr>
            <p:ph type="body" sz="quarter" idx="3"/>
          </p:nvPr>
        </p:nvSpPr>
        <p:spPr/>
        <p:txBody>
          <a:bodyPr>
            <a:normAutofit/>
          </a:bodyPr>
          <a:lstStyle/>
          <a:p>
            <a:r>
              <a:rPr lang="en-CA" sz="4000" dirty="0"/>
              <a:t>Approach to Evidence </a:t>
            </a:r>
          </a:p>
        </p:txBody>
      </p:sp>
      <p:sp>
        <p:nvSpPr>
          <p:cNvPr id="11" name="Content Placeholder 10"/>
          <p:cNvSpPr>
            <a:spLocks noGrp="1"/>
          </p:cNvSpPr>
          <p:nvPr>
            <p:ph sz="quarter" idx="4"/>
          </p:nvPr>
        </p:nvSpPr>
        <p:spPr/>
        <p:txBody>
          <a:bodyPr/>
          <a:lstStyle/>
          <a:p>
            <a:pPr marL="0" indent="0">
              <a:buNone/>
            </a:pPr>
            <a:r>
              <a:rPr lang="en-CA" dirty="0" smtClean="0">
                <a:solidFill>
                  <a:schemeClr val="accent1">
                    <a:lumMod val="50000"/>
                  </a:schemeClr>
                </a:solidFill>
              </a:rPr>
              <a:t>Participative</a:t>
            </a:r>
            <a:r>
              <a:rPr lang="en-CA" dirty="0" smtClean="0"/>
              <a:t> research practices</a:t>
            </a:r>
          </a:p>
          <a:p>
            <a:pPr marL="0" indent="0">
              <a:buNone/>
            </a:pPr>
            <a:r>
              <a:rPr lang="en-CA" dirty="0" smtClean="0"/>
              <a:t>Program evaluation, focus groups, </a:t>
            </a:r>
            <a:r>
              <a:rPr lang="en-CA" dirty="0" smtClean="0">
                <a:solidFill>
                  <a:schemeClr val="accent1">
                    <a:lumMod val="50000"/>
                  </a:schemeClr>
                </a:solidFill>
              </a:rPr>
              <a:t>mixed </a:t>
            </a:r>
            <a:r>
              <a:rPr lang="en-CA" dirty="0">
                <a:solidFill>
                  <a:schemeClr val="accent1">
                    <a:lumMod val="50000"/>
                  </a:schemeClr>
                </a:solidFill>
              </a:rPr>
              <a:t>methods research</a:t>
            </a:r>
          </a:p>
          <a:p>
            <a:pPr marL="0" indent="0">
              <a:buNone/>
            </a:pPr>
            <a:endParaRPr lang="en-CA" dirty="0"/>
          </a:p>
          <a:p>
            <a:endParaRPr lang="en-CA" dirty="0"/>
          </a:p>
        </p:txBody>
      </p:sp>
    </p:spTree>
    <p:extLst>
      <p:ext uri="{BB962C8B-B14F-4D97-AF65-F5344CB8AC3E}">
        <p14:creationId xmlns:p14="http://schemas.microsoft.com/office/powerpoint/2010/main" val="60016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81" y="913633"/>
            <a:ext cx="10602441" cy="4532239"/>
          </a:xfrm>
          <a:prstGeom prst="rect">
            <a:avLst/>
          </a:prstGeom>
        </p:spPr>
      </p:pic>
    </p:spTree>
    <p:extLst>
      <p:ext uri="{BB962C8B-B14F-4D97-AF65-F5344CB8AC3E}">
        <p14:creationId xmlns:p14="http://schemas.microsoft.com/office/powerpoint/2010/main" val="1768033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solidFill>
                  <a:schemeClr val="accent1">
                    <a:lumMod val="50000"/>
                  </a:schemeClr>
                </a:solidFill>
              </a:rPr>
              <a:t>Aims of Curriculum of Caring</a:t>
            </a:r>
            <a:endParaRPr lang="en-US" sz="6000" dirty="0">
              <a:solidFill>
                <a:schemeClr val="accent1">
                  <a:lumMod val="50000"/>
                </a:schemeClr>
              </a:solidFill>
            </a:endParaRPr>
          </a:p>
        </p:txBody>
      </p:sp>
      <p:sp>
        <p:nvSpPr>
          <p:cNvPr id="3" name="Content Placeholder 2"/>
          <p:cNvSpPr>
            <a:spLocks noGrp="1"/>
          </p:cNvSpPr>
          <p:nvPr>
            <p:ph idx="1"/>
          </p:nvPr>
        </p:nvSpPr>
        <p:spPr>
          <a:xfrm>
            <a:off x="964075" y="4542556"/>
            <a:ext cx="10515600" cy="707635"/>
          </a:xfrm>
        </p:spPr>
        <p:txBody>
          <a:bodyPr>
            <a:normAutofit lnSpcReduction="10000"/>
          </a:bodyPr>
          <a:lstStyle/>
          <a:p>
            <a:pPr marL="0" indent="0">
              <a:lnSpc>
                <a:spcPct val="150000"/>
              </a:lnSpc>
              <a:spcBef>
                <a:spcPts val="0"/>
              </a:spcBef>
              <a:buNone/>
            </a:pPr>
            <a:r>
              <a:rPr lang="en-US" dirty="0" smtClean="0"/>
              <a:t>the network for DD healthcare training </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567" y="6302261"/>
            <a:ext cx="4420217" cy="447737"/>
          </a:xfrm>
          <a:prstGeom prst="rect">
            <a:avLst/>
          </a:prstGeom>
        </p:spPr>
      </p:pic>
      <p:sp>
        <p:nvSpPr>
          <p:cNvPr id="5" name="Rectangle 4"/>
          <p:cNvSpPr/>
          <p:nvPr/>
        </p:nvSpPr>
        <p:spPr>
          <a:xfrm>
            <a:off x="5709037" y="6526129"/>
            <a:ext cx="5478449" cy="105261"/>
          </a:xfrm>
          <a:prstGeom prst="rect">
            <a:avLst/>
          </a:prstGeom>
          <a:solidFill>
            <a:schemeClr val="accent1">
              <a:lumMod val="50000"/>
            </a:schemeClr>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6" y="6172104"/>
            <a:ext cx="1200319" cy="68589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3147" y="5955529"/>
            <a:ext cx="901147" cy="902473"/>
          </a:xfrm>
          <a:prstGeom prst="rect">
            <a:avLst/>
          </a:prstGeom>
        </p:spPr>
      </p:pic>
      <p:sp>
        <p:nvSpPr>
          <p:cNvPr id="8" name="TextBox 7"/>
          <p:cNvSpPr txBox="1"/>
          <p:nvPr/>
        </p:nvSpPr>
        <p:spPr>
          <a:xfrm>
            <a:off x="964075" y="2260311"/>
            <a:ext cx="9841300" cy="523220"/>
          </a:xfrm>
          <a:prstGeom prst="rect">
            <a:avLst/>
          </a:prstGeom>
          <a:noFill/>
        </p:spPr>
        <p:txBody>
          <a:bodyPr wrap="square" rtlCol="0">
            <a:spAutoFit/>
          </a:bodyPr>
          <a:lstStyle/>
          <a:p>
            <a:r>
              <a:rPr lang="en-US" sz="2800" dirty="0" smtClean="0"/>
              <a:t>Curriculum </a:t>
            </a:r>
            <a:r>
              <a:rPr lang="en-US" sz="2800" dirty="0"/>
              <a:t>of Caring </a:t>
            </a:r>
            <a:r>
              <a:rPr lang="en-US" sz="2800" dirty="0" smtClean="0"/>
              <a:t>by </a:t>
            </a:r>
            <a:r>
              <a:rPr lang="en-US" sz="2800" dirty="0"/>
              <a:t>developing </a:t>
            </a:r>
            <a:r>
              <a:rPr lang="en-US" sz="2800" dirty="0" smtClean="0"/>
              <a:t>web-based resources</a:t>
            </a:r>
            <a:endParaRPr lang="en-US" sz="2800" dirty="0"/>
          </a:p>
        </p:txBody>
      </p:sp>
      <p:pic>
        <p:nvPicPr>
          <p:cNvPr id="9"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665" y="6287035"/>
            <a:ext cx="4420217" cy="44773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45" y="6156878"/>
            <a:ext cx="1200319" cy="685896"/>
          </a:xfrm>
          <a:prstGeom prst="rect">
            <a:avLst/>
          </a:prstGeom>
        </p:spPr>
      </p:pic>
      <p:sp>
        <p:nvSpPr>
          <p:cNvPr id="11" name="TextBox 10"/>
          <p:cNvSpPr txBox="1"/>
          <p:nvPr/>
        </p:nvSpPr>
        <p:spPr>
          <a:xfrm>
            <a:off x="745603" y="1752810"/>
            <a:ext cx="4457463" cy="584775"/>
          </a:xfrm>
          <a:prstGeom prst="rect">
            <a:avLst/>
          </a:prstGeom>
          <a:noFill/>
        </p:spPr>
        <p:txBody>
          <a:bodyPr wrap="square" rtlCol="0">
            <a:spAutoFit/>
          </a:bodyPr>
          <a:lstStyle/>
          <a:p>
            <a:r>
              <a:rPr lang="en-US" sz="3200" dirty="0">
                <a:solidFill>
                  <a:schemeClr val="accent1">
                    <a:lumMod val="75000"/>
                  </a:schemeClr>
                </a:solidFill>
              </a:rPr>
              <a:t>Enhance &amp; Advance </a:t>
            </a:r>
          </a:p>
        </p:txBody>
      </p:sp>
      <p:sp>
        <p:nvSpPr>
          <p:cNvPr id="12" name="TextBox 11"/>
          <p:cNvSpPr txBox="1"/>
          <p:nvPr/>
        </p:nvSpPr>
        <p:spPr>
          <a:xfrm>
            <a:off x="745603" y="2891253"/>
            <a:ext cx="2459755" cy="646331"/>
          </a:xfrm>
          <a:prstGeom prst="rect">
            <a:avLst/>
          </a:prstGeom>
          <a:noFill/>
        </p:spPr>
        <p:txBody>
          <a:bodyPr wrap="square" rtlCol="0">
            <a:spAutoFit/>
          </a:bodyPr>
          <a:lstStyle/>
          <a:p>
            <a:r>
              <a:rPr lang="en-US" sz="3600" dirty="0">
                <a:solidFill>
                  <a:schemeClr val="accent1">
                    <a:lumMod val="75000"/>
                  </a:schemeClr>
                </a:solidFill>
              </a:rPr>
              <a:t>Evaluate</a:t>
            </a:r>
            <a:endParaRPr lang="en-CA" sz="3600" dirty="0"/>
          </a:p>
        </p:txBody>
      </p:sp>
      <p:sp>
        <p:nvSpPr>
          <p:cNvPr id="13" name="TextBox 12"/>
          <p:cNvSpPr txBox="1"/>
          <p:nvPr/>
        </p:nvSpPr>
        <p:spPr>
          <a:xfrm>
            <a:off x="964077" y="3537582"/>
            <a:ext cx="10626911" cy="523220"/>
          </a:xfrm>
          <a:prstGeom prst="rect">
            <a:avLst/>
          </a:prstGeom>
          <a:noFill/>
        </p:spPr>
        <p:txBody>
          <a:bodyPr wrap="square" rtlCol="0">
            <a:spAutoFit/>
          </a:bodyPr>
          <a:lstStyle/>
          <a:p>
            <a:r>
              <a:rPr lang="en-US" sz="2800" dirty="0" smtClean="0"/>
              <a:t>Curriculum </a:t>
            </a:r>
            <a:r>
              <a:rPr lang="en-US" sz="2800" dirty="0"/>
              <a:t>of Caring </a:t>
            </a:r>
            <a:r>
              <a:rPr lang="en-US" sz="2800" dirty="0" smtClean="0"/>
              <a:t>initiatives</a:t>
            </a:r>
            <a:endParaRPr lang="en-US" sz="2800" dirty="0"/>
          </a:p>
        </p:txBody>
      </p:sp>
      <p:sp>
        <p:nvSpPr>
          <p:cNvPr id="14" name="TextBox 13"/>
          <p:cNvSpPr txBox="1"/>
          <p:nvPr/>
        </p:nvSpPr>
        <p:spPr>
          <a:xfrm>
            <a:off x="745605" y="4060804"/>
            <a:ext cx="2371553" cy="646331"/>
          </a:xfrm>
          <a:prstGeom prst="rect">
            <a:avLst/>
          </a:prstGeom>
          <a:noFill/>
        </p:spPr>
        <p:txBody>
          <a:bodyPr wrap="square" rtlCol="0">
            <a:spAutoFit/>
          </a:bodyPr>
          <a:lstStyle/>
          <a:p>
            <a:r>
              <a:rPr lang="en-US" sz="3600" dirty="0">
                <a:solidFill>
                  <a:schemeClr val="accent1">
                    <a:lumMod val="75000"/>
                  </a:schemeClr>
                </a:solidFill>
              </a:rPr>
              <a:t>Expand</a:t>
            </a:r>
            <a:endParaRPr lang="en-CA" sz="3600" dirty="0"/>
          </a:p>
        </p:txBody>
      </p:sp>
    </p:spTree>
    <p:extLst>
      <p:ext uri="{BB962C8B-B14F-4D97-AF65-F5344CB8AC3E}">
        <p14:creationId xmlns:p14="http://schemas.microsoft.com/office/powerpoint/2010/main" val="58646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2341</TotalTime>
  <Words>660</Words>
  <Application>Microsoft Office PowerPoint</Application>
  <PresentationFormat>Custom</PresentationFormat>
  <Paragraphs>79</Paragraphs>
  <Slides>28</Slides>
  <Notes>17</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Curriculum of Caring Narrative &amp; Evidence</vt:lpstr>
      <vt:lpstr>C of C Narrative &amp; Evidence : Face to Face</vt:lpstr>
      <vt:lpstr>      I help students become better doctors</vt:lpstr>
      <vt:lpstr>   Evidence … Narrative Face-off…Face on </vt:lpstr>
      <vt:lpstr>         Narrative &amp; Evidence</vt:lpstr>
      <vt:lpstr>PowerPoint Presentation</vt:lpstr>
      <vt:lpstr>Aims of Curriculum of Caring</vt:lpstr>
      <vt:lpstr>PowerPoint Presentation</vt:lpstr>
      <vt:lpstr>How do you want to be treated?</vt:lpstr>
      <vt:lpstr>C of C Patient Educators</vt:lpstr>
      <vt:lpstr>C of C Narrative Research: Intervention </vt:lpstr>
      <vt:lpstr>PowerPoint Presentation</vt:lpstr>
      <vt:lpstr>PowerPoint Presentation</vt:lpstr>
      <vt:lpstr>PowerPoint Presentation</vt:lpstr>
      <vt:lpstr>PowerPoint Presentation</vt:lpstr>
      <vt:lpstr> C of C Narrative Research: Outcomes  </vt:lpstr>
      <vt:lpstr> C of C Narrative Research: Outcomes </vt:lpstr>
      <vt:lpstr> Lessons Learned- Narrative  </vt:lpstr>
      <vt:lpstr> Lessons Learned-PE Interactions </vt:lpstr>
      <vt:lpstr>C of C Blended Learning &amp; Blended Research</vt:lpstr>
      <vt:lpstr>Further Research: Focus on PE/SP Experience </vt:lpstr>
      <vt:lpstr>Curriculum of Caring: Knowledge Translation </vt:lpstr>
      <vt:lpstr>        MacART Researchers of Great Stature</vt:lpstr>
      <vt:lpstr>Need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dc:title>
  <dc:creator>Bridge, Erica</dc:creator>
  <cp:lastModifiedBy>Diane Smith-Coomber</cp:lastModifiedBy>
  <cp:revision>139</cp:revision>
  <dcterms:created xsi:type="dcterms:W3CDTF">2014-09-09T15:35:02Z</dcterms:created>
  <dcterms:modified xsi:type="dcterms:W3CDTF">2017-10-02T15:53:39Z</dcterms:modified>
</cp:coreProperties>
</file>